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1" r:id="rId3"/>
    <p:sldId id="447" r:id="rId4"/>
    <p:sldId id="448" r:id="rId5"/>
    <p:sldId id="449" r:id="rId6"/>
    <p:sldId id="450" r:id="rId7"/>
    <p:sldId id="451" r:id="rId8"/>
    <p:sldId id="452" r:id="rId9"/>
    <p:sldId id="453" r:id="rId10"/>
    <p:sldId id="454" r:id="rId11"/>
    <p:sldId id="477" r:id="rId12"/>
    <p:sldId id="478" r:id="rId13"/>
    <p:sldId id="479" r:id="rId14"/>
    <p:sldId id="480" r:id="rId15"/>
    <p:sldId id="481" r:id="rId16"/>
    <p:sldId id="482" r:id="rId17"/>
    <p:sldId id="483" r:id="rId18"/>
    <p:sldId id="484" r:id="rId19"/>
    <p:sldId id="485" r:id="rId20"/>
    <p:sldId id="486" r:id="rId21"/>
    <p:sldId id="488" r:id="rId22"/>
  </p:sldIdLst>
  <p:sldSz cx="9144000" cy="6858000" type="screen4x3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50021"/>
    <a:srgbClr val="FF0000"/>
    <a:srgbClr val="990033"/>
    <a:srgbClr val="FF3300"/>
    <a:srgbClr val="EEB000"/>
    <a:srgbClr val="000000"/>
    <a:srgbClr val="240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 varScale="1">
        <p:scale>
          <a:sx n="84" d="100"/>
          <a:sy n="84" d="100"/>
        </p:scale>
        <p:origin x="-16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0.08571</cdr:x>
      <cdr:y>0</cdr:y>
    </cdr:from>
    <cdr:to>
      <cdr:x>0.85714</cdr:x>
      <cdr:y>0.98788</cdr:y>
    </cdr:to>
    <cdr:pic>
      <cdr:nvPicPr>
        <cdr:cNvPr id="2" name="Picture 1"/>
        <cdr:cNvPicPr/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83056" y="0"/>
          <a:ext cx="6147494" cy="46484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5138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5138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 smtClean="0"/>
            </a:lvl1pPr>
          </a:lstStyle>
          <a:p>
            <a:pPr>
              <a:defRPr/>
            </a:pPr>
            <a:fld id="{DC37F20D-4A6C-428D-9147-E92A7512C0F4}" type="datetimeFigureOut">
              <a:rPr lang="en-US"/>
              <a:pPr>
                <a:defRPr/>
              </a:pPr>
              <a:t>20/9/2019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5938" cy="465138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5138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B902F07-3EF8-423E-8B63-390245DF1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9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59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5593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4850" y="4421188"/>
            <a:ext cx="5643563" cy="418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noProof="0" smtClean="0"/>
              <a:t>Click to edit Master text styles</a:t>
            </a:r>
          </a:p>
          <a:p>
            <a:pPr lvl="1"/>
            <a:r>
              <a:rPr lang="vi-VN" noProof="0" smtClean="0"/>
              <a:t>Second level</a:t>
            </a:r>
          </a:p>
          <a:p>
            <a:pPr lvl="2"/>
            <a:r>
              <a:rPr lang="vi-VN" noProof="0" smtClean="0"/>
              <a:t>Third level</a:t>
            </a:r>
          </a:p>
          <a:p>
            <a:pPr lvl="3"/>
            <a:r>
              <a:rPr lang="vi-VN" noProof="0" smtClean="0"/>
              <a:t>Fourth level</a:t>
            </a:r>
          </a:p>
          <a:p>
            <a:pPr lvl="4"/>
            <a:r>
              <a:rPr lang="vi-VN" noProof="0" smtClean="0"/>
              <a:t>Fifth level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559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42375"/>
            <a:ext cx="305593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0549705-BB11-4F00-A032-95D4F5CDC4E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3000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908CEF-1FEA-4B0F-B6B3-307D28DB93F5}" type="slidenum">
              <a:rPr lang="vi-VN" smtClean="0"/>
              <a:pPr eaLnBrk="1" hangingPunct="1"/>
              <a:t>1</a:t>
            </a:fld>
            <a:endParaRPr lang="vi-VN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vi-VN" smtClean="0"/>
              <a:t>Học viện kỹ thuật quân sự</a:t>
            </a:r>
          </a:p>
          <a:p>
            <a:pPr eaLnBrk="1" hangingPunct="1"/>
            <a:r>
              <a:rPr lang="vi-VN" smtClean="0"/>
              <a:t>Khoa vô tuyến điện tử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D48629-7733-4C1E-BF90-1EF89EFF388F}" type="slidenum">
              <a:rPr lang="vi-VN" smtClean="0"/>
              <a:pPr eaLnBrk="1" hangingPunct="1"/>
              <a:t>10</a:t>
            </a:fld>
            <a:endParaRPr lang="vi-VN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Thoại</a:t>
            </a:r>
          </a:p>
          <a:p>
            <a:pPr eaLnBrk="1" hangingPunct="1"/>
            <a:r>
              <a:rPr lang="en-US" smtClean="0"/>
              <a:t>Dữ liệu</a:t>
            </a:r>
          </a:p>
          <a:p>
            <a:pPr eaLnBrk="1" hangingPunct="1"/>
            <a:r>
              <a:rPr lang="en-US" smtClean="0"/>
              <a:t>Đa phương tiện</a:t>
            </a:r>
            <a:endParaRPr lang="vi-V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D48629-7733-4C1E-BF90-1EF89EFF388F}" type="slidenum">
              <a:rPr lang="vi-VN" smtClean="0"/>
              <a:pPr eaLnBrk="1" hangingPunct="1"/>
              <a:t>11</a:t>
            </a:fld>
            <a:endParaRPr lang="vi-VN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Thoại</a:t>
            </a:r>
          </a:p>
          <a:p>
            <a:pPr eaLnBrk="1" hangingPunct="1"/>
            <a:r>
              <a:rPr lang="en-US" smtClean="0"/>
              <a:t>Dữ liệu</a:t>
            </a:r>
          </a:p>
          <a:p>
            <a:pPr eaLnBrk="1" hangingPunct="1"/>
            <a:r>
              <a:rPr lang="en-US" smtClean="0"/>
              <a:t>Đa phương tiện</a:t>
            </a:r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D48629-7733-4C1E-BF90-1EF89EFF388F}" type="slidenum">
              <a:rPr lang="vi-VN" smtClean="0"/>
              <a:pPr eaLnBrk="1" hangingPunct="1"/>
              <a:t>2</a:t>
            </a:fld>
            <a:endParaRPr lang="vi-VN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Thoại</a:t>
            </a:r>
          </a:p>
          <a:p>
            <a:pPr eaLnBrk="1" hangingPunct="1"/>
            <a:r>
              <a:rPr lang="en-US" smtClean="0"/>
              <a:t>Dữ liệu</a:t>
            </a:r>
          </a:p>
          <a:p>
            <a:pPr eaLnBrk="1" hangingPunct="1"/>
            <a:r>
              <a:rPr lang="en-US" smtClean="0"/>
              <a:t>Đa phương tiện</a:t>
            </a:r>
            <a:endParaRPr lang="vi-V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D48629-7733-4C1E-BF90-1EF89EFF388F}" type="slidenum">
              <a:rPr lang="vi-VN" smtClean="0"/>
              <a:pPr eaLnBrk="1" hangingPunct="1"/>
              <a:t>3</a:t>
            </a:fld>
            <a:endParaRPr lang="vi-VN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Thoại</a:t>
            </a:r>
          </a:p>
          <a:p>
            <a:pPr eaLnBrk="1" hangingPunct="1"/>
            <a:r>
              <a:rPr lang="en-US" smtClean="0"/>
              <a:t>Dữ liệu</a:t>
            </a:r>
          </a:p>
          <a:p>
            <a:pPr eaLnBrk="1" hangingPunct="1"/>
            <a:r>
              <a:rPr lang="en-US" smtClean="0"/>
              <a:t>Đa phương tiện</a:t>
            </a:r>
            <a:endParaRPr lang="vi-V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D48629-7733-4C1E-BF90-1EF89EFF388F}" type="slidenum">
              <a:rPr lang="vi-VN" smtClean="0"/>
              <a:pPr eaLnBrk="1" hangingPunct="1"/>
              <a:t>4</a:t>
            </a:fld>
            <a:endParaRPr lang="vi-VN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Thoại</a:t>
            </a:r>
          </a:p>
          <a:p>
            <a:pPr eaLnBrk="1" hangingPunct="1"/>
            <a:r>
              <a:rPr lang="en-US" smtClean="0"/>
              <a:t>Dữ liệu</a:t>
            </a:r>
          </a:p>
          <a:p>
            <a:pPr eaLnBrk="1" hangingPunct="1"/>
            <a:r>
              <a:rPr lang="en-US" smtClean="0"/>
              <a:t>Đa phương tiện</a:t>
            </a:r>
            <a:endParaRPr lang="vi-V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D48629-7733-4C1E-BF90-1EF89EFF388F}" type="slidenum">
              <a:rPr lang="vi-VN" smtClean="0"/>
              <a:pPr eaLnBrk="1" hangingPunct="1"/>
              <a:t>5</a:t>
            </a:fld>
            <a:endParaRPr lang="vi-VN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Thoại</a:t>
            </a:r>
          </a:p>
          <a:p>
            <a:pPr eaLnBrk="1" hangingPunct="1"/>
            <a:r>
              <a:rPr lang="en-US" smtClean="0"/>
              <a:t>Dữ liệu</a:t>
            </a:r>
          </a:p>
          <a:p>
            <a:pPr eaLnBrk="1" hangingPunct="1"/>
            <a:r>
              <a:rPr lang="en-US" smtClean="0"/>
              <a:t>Đa phương tiện</a:t>
            </a:r>
            <a:endParaRPr lang="vi-V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D48629-7733-4C1E-BF90-1EF89EFF388F}" type="slidenum">
              <a:rPr lang="vi-VN" smtClean="0"/>
              <a:pPr eaLnBrk="1" hangingPunct="1"/>
              <a:t>6</a:t>
            </a:fld>
            <a:endParaRPr lang="vi-VN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Thoại</a:t>
            </a:r>
          </a:p>
          <a:p>
            <a:pPr eaLnBrk="1" hangingPunct="1"/>
            <a:r>
              <a:rPr lang="en-US" smtClean="0"/>
              <a:t>Dữ liệu</a:t>
            </a:r>
          </a:p>
          <a:p>
            <a:pPr eaLnBrk="1" hangingPunct="1"/>
            <a:r>
              <a:rPr lang="en-US" smtClean="0"/>
              <a:t>Đa phương tiện</a:t>
            </a:r>
            <a:endParaRPr lang="vi-V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D48629-7733-4C1E-BF90-1EF89EFF388F}" type="slidenum">
              <a:rPr lang="vi-VN" smtClean="0"/>
              <a:pPr eaLnBrk="1" hangingPunct="1"/>
              <a:t>7</a:t>
            </a:fld>
            <a:endParaRPr lang="vi-VN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Thoại</a:t>
            </a:r>
          </a:p>
          <a:p>
            <a:pPr eaLnBrk="1" hangingPunct="1"/>
            <a:r>
              <a:rPr lang="en-US" smtClean="0"/>
              <a:t>Dữ liệu</a:t>
            </a:r>
          </a:p>
          <a:p>
            <a:pPr eaLnBrk="1" hangingPunct="1"/>
            <a:r>
              <a:rPr lang="en-US" smtClean="0"/>
              <a:t>Đa phương tiện</a:t>
            </a:r>
            <a:endParaRPr lang="vi-V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D48629-7733-4C1E-BF90-1EF89EFF388F}" type="slidenum">
              <a:rPr lang="vi-VN" smtClean="0"/>
              <a:pPr eaLnBrk="1" hangingPunct="1"/>
              <a:t>8</a:t>
            </a:fld>
            <a:endParaRPr lang="vi-VN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Thoại</a:t>
            </a:r>
          </a:p>
          <a:p>
            <a:pPr eaLnBrk="1" hangingPunct="1"/>
            <a:r>
              <a:rPr lang="en-US" smtClean="0"/>
              <a:t>Dữ liệu</a:t>
            </a:r>
          </a:p>
          <a:p>
            <a:pPr eaLnBrk="1" hangingPunct="1"/>
            <a:r>
              <a:rPr lang="en-US" smtClean="0"/>
              <a:t>Đa phương tiện</a:t>
            </a:r>
            <a:endParaRPr lang="vi-V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D48629-7733-4C1E-BF90-1EF89EFF388F}" type="slidenum">
              <a:rPr lang="vi-VN" smtClean="0"/>
              <a:pPr eaLnBrk="1" hangingPunct="1"/>
              <a:t>9</a:t>
            </a:fld>
            <a:endParaRPr lang="vi-VN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Thoại</a:t>
            </a:r>
          </a:p>
          <a:p>
            <a:pPr eaLnBrk="1" hangingPunct="1"/>
            <a:r>
              <a:rPr lang="en-US" smtClean="0"/>
              <a:t>Dữ liệu</a:t>
            </a:r>
          </a:p>
          <a:p>
            <a:pPr eaLnBrk="1" hangingPunct="1"/>
            <a:r>
              <a:rPr lang="en-US" smtClean="0"/>
              <a:t>Đa phương tiện</a:t>
            </a:r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 userDrawn="1"/>
        </p:nvSpPr>
        <p:spPr bwMode="gray">
          <a:xfrm>
            <a:off x="1588" y="3803650"/>
            <a:ext cx="9142412" cy="13017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3" name="Object 18"/>
          <p:cNvGraphicFramePr>
            <a:graphicFrameLocks noChangeAspect="1"/>
          </p:cNvGraphicFramePr>
          <p:nvPr/>
        </p:nvGraphicFramePr>
        <p:xfrm>
          <a:off x="0" y="0"/>
          <a:ext cx="9144000" cy="262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9" name="Image" r:id="rId3" imgW="13003175" imgH="4571429" progId="Photoshop.Image.7">
                  <p:embed/>
                </p:oleObj>
              </mc:Choice>
              <mc:Fallback>
                <p:oleObj name="Image" r:id="rId3" imgW="13003175" imgH="4571429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262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9"/>
          <p:cNvSpPr>
            <a:spLocks noChangeArrowheads="1"/>
          </p:cNvSpPr>
          <p:nvPr/>
        </p:nvSpPr>
        <p:spPr bwMode="gray">
          <a:xfrm>
            <a:off x="0" y="2678113"/>
            <a:ext cx="9144000" cy="1071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698330EE-F925-455D-98F3-10801FC1A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1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11C80-C4F2-4702-9844-370A15ED7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5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74650"/>
            <a:ext cx="2057400" cy="5949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74650"/>
            <a:ext cx="6019800" cy="5949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393D3-FD54-439B-9A0B-FEE4A7EAF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61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4650"/>
            <a:ext cx="70104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AAC43-9600-44F5-AA88-9303968B5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1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F07BF-4E7E-4933-8C6D-91E9976E9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04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48874-D35F-4CD3-A702-60CE2609A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28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4E1D3-204D-474D-AE34-F6E7CC011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67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C41DF-5B1B-42AE-987D-860996B16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32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A1EDC-5D34-4921-9752-C1235A762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0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1063B-1A68-4D0C-99FC-75B8010D0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5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8CE8C-1516-4D88-9438-9546AB30A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2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F53DB-D6EB-4749-94B8-CADF42C0D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2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641350"/>
            <a:ext cx="9144000" cy="920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white">
          <a:xfrm>
            <a:off x="1588" y="766763"/>
            <a:ext cx="9142412" cy="1366837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028" name="Object 15"/>
          <p:cNvGraphicFramePr>
            <a:graphicFrameLocks noChangeAspect="1"/>
          </p:cNvGraphicFramePr>
          <p:nvPr/>
        </p:nvGraphicFramePr>
        <p:xfrm>
          <a:off x="-11113" y="0"/>
          <a:ext cx="91551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Image" r:id="rId15" imgW="13003175" imgH="4571429" progId="Photoshop.Image.7">
                  <p:embed/>
                </p:oleObj>
              </mc:Choice>
              <mc:Fallback>
                <p:oleObj name="Image" r:id="rId15" imgW="13003175" imgH="4571429" progId="Photoshop.Image.7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113" y="0"/>
                        <a:ext cx="91551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AutoShape 9"/>
          <p:cNvSpPr>
            <a:spLocks noChangeArrowheads="1"/>
          </p:cNvSpPr>
          <p:nvPr userDrawn="1"/>
        </p:nvSpPr>
        <p:spPr bwMode="gray">
          <a:xfrm>
            <a:off x="609600" y="344488"/>
            <a:ext cx="7366000" cy="644525"/>
          </a:xfrm>
          <a:prstGeom prst="roundRect">
            <a:avLst>
              <a:gd name="adj" fmla="val 41870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B7E2848-C6C6-442B-AC9A-3480B3690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838200" y="374650"/>
            <a:ext cx="7010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5" name="Text Box 13"/>
          <p:cNvSpPr txBox="1">
            <a:spLocks noChangeArrowheads="1"/>
          </p:cNvSpPr>
          <p:nvPr/>
        </p:nvSpPr>
        <p:spPr bwMode="gray">
          <a:xfrm>
            <a:off x="8131175" y="257175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smtClean="0"/>
              <a:t>LOGO</a:t>
            </a:r>
          </a:p>
        </p:txBody>
      </p:sp>
      <p:sp>
        <p:nvSpPr>
          <p:cNvPr id="1036" name="AutoShape 14"/>
          <p:cNvSpPr>
            <a:spLocks noChangeArrowheads="1"/>
          </p:cNvSpPr>
          <p:nvPr/>
        </p:nvSpPr>
        <p:spPr bwMode="gray">
          <a:xfrm rot="5400000">
            <a:off x="8447088" y="-185738"/>
            <a:ext cx="273050" cy="860425"/>
          </a:xfrm>
          <a:prstGeom prst="moon">
            <a:avLst>
              <a:gd name="adj" fmla="val 21208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397775" y="1676400"/>
            <a:ext cx="8424345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3900" b="1" dirty="0" smtClean="0">
                <a:solidFill>
                  <a:schemeClr val="bg1"/>
                </a:solidFill>
              </a:rPr>
              <a:t>  </a:t>
            </a:r>
            <a:r>
              <a:rPr lang="en-US" sz="3900" b="1" dirty="0" err="1">
                <a:solidFill>
                  <a:schemeClr val="bg1"/>
                </a:solidFill>
              </a:rPr>
              <a:t>D</a:t>
            </a:r>
            <a:r>
              <a:rPr lang="en-US" sz="3900" b="1" dirty="0" err="1" smtClean="0">
                <a:solidFill>
                  <a:schemeClr val="bg1"/>
                </a:solidFill>
              </a:rPr>
              <a:t>ự</a:t>
            </a:r>
            <a:r>
              <a:rPr lang="en-US" sz="3900" b="1" dirty="0" smtClean="0">
                <a:solidFill>
                  <a:schemeClr val="bg1"/>
                </a:solidFill>
              </a:rPr>
              <a:t> </a:t>
            </a:r>
            <a:r>
              <a:rPr lang="en-US" sz="3900" b="1" dirty="0" err="1" smtClean="0">
                <a:solidFill>
                  <a:schemeClr val="bg1"/>
                </a:solidFill>
              </a:rPr>
              <a:t>án</a:t>
            </a:r>
            <a:r>
              <a:rPr lang="en-US" sz="3900" b="1" dirty="0" smtClean="0">
                <a:solidFill>
                  <a:schemeClr val="bg1"/>
                </a:solidFill>
              </a:rPr>
              <a:t> </a:t>
            </a:r>
            <a:r>
              <a:rPr lang="en-US" sz="3900" b="1" dirty="0" err="1" smtClean="0">
                <a:solidFill>
                  <a:schemeClr val="bg1"/>
                </a:solidFill>
              </a:rPr>
              <a:t>sản</a:t>
            </a:r>
            <a:r>
              <a:rPr lang="en-US" sz="3900" b="1" dirty="0" smtClean="0">
                <a:solidFill>
                  <a:schemeClr val="bg1"/>
                </a:solidFill>
              </a:rPr>
              <a:t> </a:t>
            </a:r>
            <a:r>
              <a:rPr lang="en-US" sz="3900" b="1" dirty="0" err="1" smtClean="0">
                <a:solidFill>
                  <a:schemeClr val="bg1"/>
                </a:solidFill>
              </a:rPr>
              <a:t>xuất</a:t>
            </a:r>
            <a:r>
              <a:rPr lang="en-US" sz="3900" b="1" dirty="0" smtClean="0">
                <a:solidFill>
                  <a:schemeClr val="bg1"/>
                </a:solidFill>
              </a:rPr>
              <a:t> 4g </a:t>
            </a:r>
            <a:r>
              <a:rPr lang="en-US" sz="3900" b="1" dirty="0" err="1" smtClean="0">
                <a:solidFill>
                  <a:schemeClr val="bg1"/>
                </a:solidFill>
              </a:rPr>
              <a:t>lte</a:t>
            </a:r>
            <a:r>
              <a:rPr lang="en-US" sz="3900" b="1" dirty="0" smtClean="0">
                <a:solidFill>
                  <a:schemeClr val="bg1"/>
                </a:solidFill>
              </a:rPr>
              <a:t> - A </a:t>
            </a:r>
            <a:endParaRPr lang="vi-VN" sz="3900" b="1" dirty="0">
              <a:solidFill>
                <a:schemeClr val="bg1"/>
              </a:solidFill>
            </a:endParaRP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0" y="2593975"/>
            <a:ext cx="899160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100" b="1" dirty="0" err="1" smtClean="0">
                <a:solidFill>
                  <a:srgbClr val="FFC000"/>
                </a:solidFill>
              </a:rPr>
              <a:t>Các</a:t>
            </a:r>
            <a:r>
              <a:rPr lang="en-US" sz="3100" b="1" dirty="0" smtClean="0">
                <a:solidFill>
                  <a:srgbClr val="FFC000"/>
                </a:solidFill>
              </a:rPr>
              <a:t> </a:t>
            </a:r>
            <a:r>
              <a:rPr lang="en-US" sz="3100" b="1" dirty="0" err="1" smtClean="0">
                <a:solidFill>
                  <a:srgbClr val="FFC000"/>
                </a:solidFill>
              </a:rPr>
              <a:t>công</a:t>
            </a:r>
            <a:r>
              <a:rPr lang="en-US" sz="3100" b="1" dirty="0" smtClean="0">
                <a:solidFill>
                  <a:srgbClr val="FFC000"/>
                </a:solidFill>
              </a:rPr>
              <a:t> </a:t>
            </a:r>
            <a:r>
              <a:rPr lang="en-US" sz="3100" b="1" dirty="0" err="1" smtClean="0">
                <a:solidFill>
                  <a:srgbClr val="FFC000"/>
                </a:solidFill>
              </a:rPr>
              <a:t>việc</a:t>
            </a:r>
            <a:r>
              <a:rPr lang="en-US" sz="3100" b="1" dirty="0" smtClean="0">
                <a:solidFill>
                  <a:srgbClr val="FFC000"/>
                </a:solidFill>
              </a:rPr>
              <a:t> </a:t>
            </a:r>
            <a:r>
              <a:rPr lang="en-US" sz="3100" b="1" dirty="0" err="1" smtClean="0">
                <a:solidFill>
                  <a:srgbClr val="FFC000"/>
                </a:solidFill>
              </a:rPr>
              <a:t>đang</a:t>
            </a:r>
            <a:r>
              <a:rPr lang="en-US" sz="3100" b="1" dirty="0" smtClean="0">
                <a:solidFill>
                  <a:srgbClr val="FFC000"/>
                </a:solidFill>
              </a:rPr>
              <a:t> </a:t>
            </a:r>
            <a:r>
              <a:rPr lang="en-US" sz="3100" b="1" dirty="0" err="1" smtClean="0">
                <a:solidFill>
                  <a:srgbClr val="FFC000"/>
                </a:solidFill>
              </a:rPr>
              <a:t>trong</a:t>
            </a:r>
            <a:endParaRPr lang="en-US" sz="3100" b="1" dirty="0" smtClean="0">
              <a:solidFill>
                <a:srgbClr val="FFC000"/>
              </a:solidFill>
            </a:endParaRPr>
          </a:p>
          <a:p>
            <a:pPr algn="ctr"/>
            <a:r>
              <a:rPr lang="en-US" sz="3100" b="1" dirty="0" smtClean="0">
                <a:solidFill>
                  <a:srgbClr val="FFC000"/>
                </a:solidFill>
              </a:rPr>
              <a:t> </a:t>
            </a:r>
            <a:r>
              <a:rPr lang="en-US" sz="3100" b="1" dirty="0" err="1" smtClean="0">
                <a:solidFill>
                  <a:srgbClr val="FFC000"/>
                </a:solidFill>
              </a:rPr>
              <a:t>quá</a:t>
            </a:r>
            <a:r>
              <a:rPr lang="en-US" sz="3100" b="1" dirty="0" smtClean="0">
                <a:solidFill>
                  <a:srgbClr val="FFC000"/>
                </a:solidFill>
              </a:rPr>
              <a:t> </a:t>
            </a:r>
            <a:r>
              <a:rPr lang="en-US" sz="3100" b="1" dirty="0" err="1" smtClean="0">
                <a:solidFill>
                  <a:srgbClr val="FFC000"/>
                </a:solidFill>
              </a:rPr>
              <a:t>trình</a:t>
            </a:r>
            <a:r>
              <a:rPr lang="en-US" sz="3100" b="1" dirty="0" smtClean="0">
                <a:solidFill>
                  <a:srgbClr val="FFC000"/>
                </a:solidFill>
              </a:rPr>
              <a:t> </a:t>
            </a:r>
            <a:r>
              <a:rPr lang="en-US" sz="3100" b="1" dirty="0" err="1" smtClean="0">
                <a:solidFill>
                  <a:srgbClr val="FFC000"/>
                </a:solidFill>
              </a:rPr>
              <a:t>triển</a:t>
            </a:r>
            <a:r>
              <a:rPr lang="en-US" sz="3100" b="1" dirty="0" smtClean="0">
                <a:solidFill>
                  <a:srgbClr val="FFC000"/>
                </a:solidFill>
              </a:rPr>
              <a:t> </a:t>
            </a:r>
            <a:r>
              <a:rPr lang="en-US" sz="3100" b="1" dirty="0" err="1" smtClean="0">
                <a:solidFill>
                  <a:srgbClr val="FFC000"/>
                </a:solidFill>
              </a:rPr>
              <a:t>khai</a:t>
            </a:r>
            <a:r>
              <a:rPr lang="en-US" sz="3100" b="1" dirty="0" smtClean="0">
                <a:solidFill>
                  <a:srgbClr val="FFC000"/>
                </a:solidFill>
              </a:rPr>
              <a:t> </a:t>
            </a:r>
            <a:r>
              <a:rPr lang="en-US" sz="3100" b="1" dirty="0" err="1" smtClean="0">
                <a:solidFill>
                  <a:srgbClr val="FFC000"/>
                </a:solidFill>
              </a:rPr>
              <a:t>và</a:t>
            </a:r>
            <a:r>
              <a:rPr lang="en-US" sz="3100" b="1" dirty="0" smtClean="0">
                <a:solidFill>
                  <a:srgbClr val="FFC000"/>
                </a:solidFill>
              </a:rPr>
              <a:t> </a:t>
            </a:r>
            <a:r>
              <a:rPr lang="en-US" sz="3100" b="1" dirty="0" err="1" smtClean="0">
                <a:solidFill>
                  <a:srgbClr val="FFC000"/>
                </a:solidFill>
              </a:rPr>
              <a:t>hoàn</a:t>
            </a:r>
            <a:r>
              <a:rPr lang="en-US" sz="3100" b="1" dirty="0" smtClean="0">
                <a:solidFill>
                  <a:srgbClr val="FFC000"/>
                </a:solidFill>
              </a:rPr>
              <a:t> </a:t>
            </a:r>
            <a:r>
              <a:rPr lang="en-US" sz="3100" b="1" dirty="0" err="1" smtClean="0">
                <a:solidFill>
                  <a:srgbClr val="FFC000"/>
                </a:solidFill>
              </a:rPr>
              <a:t>thiện</a:t>
            </a:r>
            <a:endParaRPr lang="vi-VN" sz="3200" dirty="0">
              <a:solidFill>
                <a:srgbClr val="FFC000"/>
              </a:solidFill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152400" y="76200"/>
            <a:ext cx="8763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TRƯỜNG ĐẠI HỌC QUỐC TẾ BẮC HÀ</a:t>
            </a:r>
          </a:p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KHOA ĐIỆN TỬ VIỄN THÔNG</a:t>
            </a:r>
            <a:endParaRPr lang="vi-VN" sz="3600" dirty="0">
              <a:solidFill>
                <a:srgbClr val="000066"/>
              </a:solidFill>
            </a:endParaRPr>
          </a:p>
        </p:txBody>
      </p:sp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3281786" y="6115050"/>
            <a:ext cx="58336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/>
              <a:t>                               </a:t>
            </a:r>
            <a:r>
              <a:rPr lang="en-US" b="1" dirty="0" err="1" smtClean="0"/>
              <a:t>Trường</a:t>
            </a:r>
            <a:r>
              <a:rPr lang="en-US" b="1" dirty="0" smtClean="0"/>
              <a:t> </a:t>
            </a:r>
            <a:r>
              <a:rPr lang="en-US" b="1" dirty="0" err="1" smtClean="0"/>
              <a:t>đại</a:t>
            </a:r>
            <a:r>
              <a:rPr lang="en-US" b="1" dirty="0" smtClean="0"/>
              <a:t> </a:t>
            </a:r>
            <a:r>
              <a:rPr lang="en-US" b="1" dirty="0" err="1" smtClean="0"/>
              <a:t>học</a:t>
            </a:r>
            <a:r>
              <a:rPr lang="en-US" b="1" dirty="0" smtClean="0"/>
              <a:t> </a:t>
            </a:r>
            <a:r>
              <a:rPr lang="en-US" b="1" dirty="0" err="1" smtClean="0"/>
              <a:t>quốc</a:t>
            </a:r>
            <a:r>
              <a:rPr lang="en-US" b="1" dirty="0" smtClean="0"/>
              <a:t> </a:t>
            </a:r>
            <a:r>
              <a:rPr lang="en-US" b="1" dirty="0" err="1" smtClean="0"/>
              <a:t>tế</a:t>
            </a:r>
            <a:r>
              <a:rPr lang="en-US" b="1" dirty="0" smtClean="0"/>
              <a:t> </a:t>
            </a:r>
            <a:r>
              <a:rPr lang="en-US" b="1" dirty="0" err="1" smtClean="0"/>
              <a:t>Bắc</a:t>
            </a:r>
            <a:r>
              <a:rPr lang="en-US" b="1" dirty="0" smtClean="0"/>
              <a:t> </a:t>
            </a:r>
            <a:r>
              <a:rPr lang="en-US" b="1" dirty="0" err="1"/>
              <a:t>H</a:t>
            </a:r>
            <a:r>
              <a:rPr lang="en-US" b="1" dirty="0" err="1" smtClean="0"/>
              <a:t>à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549275" y="374650"/>
            <a:ext cx="7513638" cy="563563"/>
          </a:xfrm>
        </p:spPr>
        <p:txBody>
          <a:bodyPr/>
          <a:lstStyle/>
          <a:p>
            <a:r>
              <a:rPr lang="en-US" sz="2400" b="1" dirty="0"/>
              <a:t>TRƯỜNG ĐẠI HỌC QUỐC TẾ BẮC HÀ</a:t>
            </a:r>
            <a:endParaRPr lang="en-US" sz="24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549564" y="1149639"/>
            <a:ext cx="79689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/>
              <a:t>Sơ</a:t>
            </a:r>
            <a:r>
              <a:rPr lang="en-US" sz="2800" b="1" dirty="0"/>
              <a:t> </a:t>
            </a:r>
            <a:r>
              <a:rPr lang="en-US" sz="2800" b="1" dirty="0" err="1"/>
              <a:t>đồ</a:t>
            </a:r>
            <a:r>
              <a:rPr lang="en-US" sz="2800" b="1" dirty="0"/>
              <a:t> </a:t>
            </a:r>
            <a:r>
              <a:rPr lang="en-US" sz="2800" b="1" dirty="0" err="1"/>
              <a:t>tổ</a:t>
            </a:r>
            <a:r>
              <a:rPr lang="en-US" sz="2800" b="1" dirty="0"/>
              <a:t> </a:t>
            </a:r>
            <a:r>
              <a:rPr lang="en-US" sz="2800" b="1" dirty="0" err="1"/>
              <a:t>chức</a:t>
            </a:r>
            <a:r>
              <a:rPr lang="en-US" sz="2800" b="1" dirty="0"/>
              <a:t> </a:t>
            </a:r>
            <a:r>
              <a:rPr lang="en-US" sz="2800" b="1" dirty="0" err="1"/>
              <a:t>mạng</a:t>
            </a:r>
            <a:r>
              <a:rPr lang="en-US" sz="2800" b="1" dirty="0"/>
              <a:t> </a:t>
            </a:r>
            <a:r>
              <a:rPr lang="en-US" sz="2800" b="1" dirty="0" smtClean="0"/>
              <a:t>4G </a:t>
            </a:r>
            <a:r>
              <a:rPr lang="en-US" sz="2800" b="1" dirty="0" err="1" smtClean="0"/>
              <a:t>Công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nghệ</a:t>
            </a:r>
            <a:r>
              <a:rPr lang="en-US" sz="2800" b="1" dirty="0" smtClean="0"/>
              <a:t> LTE-A</a:t>
            </a:r>
            <a:endParaRPr lang="en-US" sz="2800" b="1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90" y="1835205"/>
            <a:ext cx="8803819" cy="4933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343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549275" y="374650"/>
            <a:ext cx="7513638" cy="563563"/>
          </a:xfrm>
        </p:spPr>
        <p:txBody>
          <a:bodyPr/>
          <a:lstStyle/>
          <a:p>
            <a:r>
              <a:rPr lang="en-US" sz="2400" b="1" dirty="0"/>
              <a:t>TRƯỜNG ĐẠI HỌC QUỐC TẾ BẮC HÀ</a:t>
            </a:r>
            <a:endParaRPr lang="en-US" sz="24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549564" y="1149639"/>
            <a:ext cx="79689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/>
              <a:t>Hệ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thống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mô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phỏng</a:t>
            </a:r>
            <a:r>
              <a:rPr lang="en-US" sz="2800" b="1" dirty="0" smtClean="0"/>
              <a:t> NIMO 4x4</a:t>
            </a:r>
            <a:endParaRPr lang="en-US" sz="2800" b="1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909609783"/>
              </p:ext>
            </p:extLst>
          </p:nvPr>
        </p:nvGraphicFramePr>
        <p:xfrm>
          <a:off x="1080829" y="1911100"/>
          <a:ext cx="7968975" cy="4705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882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367" y="393200"/>
            <a:ext cx="7323833" cy="604548"/>
          </a:xfrm>
        </p:spPr>
        <p:txBody>
          <a:bodyPr>
            <a:noAutofit/>
          </a:bodyPr>
          <a:lstStyle/>
          <a:p>
            <a:r>
              <a:rPr lang="en-US" sz="2600" b="1" dirty="0" err="1" smtClean="0"/>
              <a:t>Phụ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lục</a:t>
            </a:r>
            <a:r>
              <a:rPr lang="en-US" sz="2600" b="1" dirty="0" smtClean="0"/>
              <a:t>: </a:t>
            </a:r>
            <a:r>
              <a:rPr lang="en-US" sz="2600" b="1" dirty="0" err="1" smtClean="0"/>
              <a:t>Một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số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công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việc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đã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thực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hiện</a:t>
            </a:r>
            <a:r>
              <a:rPr lang="en-US" sz="2600" b="1" dirty="0" smtClean="0"/>
              <a:t> 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4152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 err="1" smtClean="0"/>
              <a:t>Nghiên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cứu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tìm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hiểu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kiến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trúc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máy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thu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phát</a:t>
            </a:r>
            <a:r>
              <a:rPr lang="en-US" sz="2200" b="1" dirty="0" smtClean="0"/>
              <a:t> RF </a:t>
            </a:r>
            <a:r>
              <a:rPr lang="en-US" sz="2200" b="1" dirty="0" err="1" smtClean="0"/>
              <a:t>cho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một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ăng</a:t>
            </a:r>
            <a:r>
              <a:rPr lang="en-US" sz="2200" b="1" dirty="0" smtClean="0"/>
              <a:t> ten</a:t>
            </a:r>
            <a:endParaRPr lang="en-US" sz="2000" dirty="0" smtClean="0"/>
          </a:p>
          <a:p>
            <a:pPr>
              <a:lnSpc>
                <a:spcPct val="120000"/>
              </a:lnSpc>
            </a:pPr>
            <a:endParaRPr lang="en-US" sz="2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9F3F-33CE-46E1-8455-79791AE54107}" type="datetime1">
              <a:rPr lang="en-US" smtClean="0"/>
              <a:pPr/>
              <a:t>20/9/2019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D878-251B-4E88-8D43-0B001DF2BA2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eNodeB Project</a:t>
            </a:r>
            <a:endParaRPr lang="en-US"/>
          </a:p>
        </p:txBody>
      </p:sp>
      <p:pic>
        <p:nvPicPr>
          <p:cNvPr id="8" name="Picture 2" descr="C:\Users\QUY\Desktop\Transcever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26028"/>
            <a:ext cx="8645510" cy="399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22"/>
          <p:cNvGrpSpPr/>
          <p:nvPr/>
        </p:nvGrpSpPr>
        <p:grpSpPr>
          <a:xfrm>
            <a:off x="6096000" y="1905000"/>
            <a:ext cx="1981200" cy="2819400"/>
            <a:chOff x="6096000" y="1611868"/>
            <a:chExt cx="1981200" cy="3036332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6172200" y="1981200"/>
              <a:ext cx="60960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6248400" y="2057400"/>
              <a:ext cx="533400" cy="2590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096000" y="161186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2300 – 2600 MHz</a:t>
              </a:r>
              <a:endParaRPr lang="en-US" dirty="0"/>
            </a:p>
          </p:txBody>
        </p:sp>
      </p:grpSp>
      <p:grpSp>
        <p:nvGrpSpPr>
          <p:cNvPr id="9" name="Group 23"/>
          <p:cNvGrpSpPr/>
          <p:nvPr/>
        </p:nvGrpSpPr>
        <p:grpSpPr>
          <a:xfrm>
            <a:off x="6324600" y="2209800"/>
            <a:ext cx="2362200" cy="3276600"/>
            <a:chOff x="6324600" y="2209800"/>
            <a:chExt cx="2362200" cy="3276600"/>
          </a:xfrm>
        </p:grpSpPr>
        <p:sp>
          <p:nvSpPr>
            <p:cNvPr id="14" name="TextBox 13"/>
            <p:cNvSpPr txBox="1"/>
            <p:nvPr/>
          </p:nvSpPr>
          <p:spPr>
            <a:xfrm>
              <a:off x="7010400" y="2209800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700-900 MHz</a:t>
              </a:r>
              <a:endParaRPr lang="en-US" dirty="0"/>
            </a:p>
          </p:txBody>
        </p:sp>
        <p:cxnSp>
          <p:nvCxnSpPr>
            <p:cNvPr id="17" name="Straight Arrow Connector 16"/>
            <p:cNvCxnSpPr>
              <a:stCxn id="14" idx="2"/>
            </p:cNvCxnSpPr>
            <p:nvPr/>
          </p:nvCxnSpPr>
          <p:spPr>
            <a:xfrm flipH="1">
              <a:off x="6629400" y="2579132"/>
              <a:ext cx="1219200" cy="29072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4" idx="2"/>
            </p:cNvCxnSpPr>
            <p:nvPr/>
          </p:nvCxnSpPr>
          <p:spPr>
            <a:xfrm flipH="1">
              <a:off x="6324600" y="2579132"/>
              <a:ext cx="1524000" cy="10784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873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935" y="393200"/>
            <a:ext cx="7010400" cy="563563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Phụ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lục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Một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việc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thực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hiện</a:t>
            </a:r>
            <a:r>
              <a:rPr lang="en-US" sz="2800" b="1" dirty="0" smtClean="0"/>
              <a:t> </a:t>
            </a:r>
            <a:endParaRPr lang="en-US" sz="2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4152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 err="1" smtClean="0"/>
              <a:t>Phân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tích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kiến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trúc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máy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thu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phát</a:t>
            </a:r>
            <a:r>
              <a:rPr lang="en-US" sz="2200" b="1" dirty="0" smtClean="0"/>
              <a:t> RF </a:t>
            </a:r>
            <a:r>
              <a:rPr lang="en-US" sz="2200" b="1" dirty="0" err="1" smtClean="0"/>
              <a:t>cho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một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ăng</a:t>
            </a:r>
            <a:r>
              <a:rPr lang="en-US" sz="2200" b="1" dirty="0" smtClean="0"/>
              <a:t> ten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9F3F-33CE-46E1-8455-79791AE54107}" type="datetime1">
              <a:rPr lang="en-US" smtClean="0"/>
              <a:pPr/>
              <a:t>20/9/2019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D878-251B-4E88-8D43-0B001DF2BA2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eNodeB Project</a:t>
            </a:r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72" y="1935163"/>
            <a:ext cx="7486063" cy="454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04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err="1" smtClean="0"/>
              <a:t>Phụ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lục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Một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việc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thực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hiện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4152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 err="1" smtClean="0"/>
              <a:t>Nghiên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cứu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phân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tích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đặc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tuyến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tần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số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và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hệ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số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khuếch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đại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máy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thu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phát</a:t>
            </a:r>
            <a:r>
              <a:rPr lang="en-US" sz="2200" b="1" dirty="0" smtClean="0"/>
              <a:t> RF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9F3F-33CE-46E1-8455-79791AE54107}" type="datetime1">
              <a:rPr lang="en-US" smtClean="0"/>
              <a:pPr/>
              <a:t>20/9/2019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D878-251B-4E88-8D43-0B001DF2BA2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eNodeB Project</a:t>
            </a:r>
            <a:endParaRPr lang="en-US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538"/>
            <a:ext cx="4038600" cy="281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48012"/>
            <a:ext cx="4191000" cy="276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17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err="1" smtClean="0"/>
              <a:t>Phụ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lục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Một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việc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thực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hiện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4152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 err="1" smtClean="0"/>
              <a:t>Nghiên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cứu</a:t>
            </a:r>
            <a:r>
              <a:rPr lang="en-US" sz="2200" b="1" dirty="0" smtClean="0"/>
              <a:t> , </a:t>
            </a:r>
            <a:r>
              <a:rPr lang="en-US" sz="2200" b="1" dirty="0" err="1" smtClean="0"/>
              <a:t>thiết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kế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mạch</a:t>
            </a:r>
            <a:r>
              <a:rPr lang="en-US" sz="2200" b="1" dirty="0" smtClean="0"/>
              <a:t> MMIC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9F3F-33CE-46E1-8455-79791AE54107}" type="datetime1">
              <a:rPr lang="en-US" smtClean="0"/>
              <a:pPr/>
              <a:t>20/9/2019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D878-251B-4E88-8D43-0B001DF2BA2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eNodeB Project</a:t>
            </a:r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393230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3655178"/>
            <a:ext cx="3876674" cy="288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09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err="1" smtClean="0"/>
              <a:t>Phụ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lục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Một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việc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thực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hiện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4152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 err="1" smtClean="0"/>
              <a:t>Xây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dựng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mô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phỏng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các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luồng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tín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hiệu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như</a:t>
            </a:r>
            <a:r>
              <a:rPr lang="en-US" sz="2200" b="1" dirty="0" smtClean="0"/>
              <a:t>:</a:t>
            </a:r>
          </a:p>
          <a:p>
            <a:pPr lvl="1"/>
            <a:r>
              <a:rPr lang="en-US" sz="2000" dirty="0" err="1" smtClean="0"/>
              <a:t>Tín</a:t>
            </a:r>
            <a:r>
              <a:rPr lang="en-US" sz="2000" dirty="0" smtClean="0"/>
              <a:t> </a:t>
            </a:r>
            <a:r>
              <a:rPr lang="en-US" sz="2000" dirty="0" err="1" smtClean="0"/>
              <a:t>hiệu</a:t>
            </a:r>
            <a:r>
              <a:rPr lang="en-US" sz="2000" dirty="0" smtClean="0"/>
              <a:t> </a:t>
            </a:r>
            <a:r>
              <a:rPr lang="en-US" sz="2000" dirty="0" err="1" smtClean="0"/>
              <a:t>tham</a:t>
            </a:r>
            <a:r>
              <a:rPr lang="en-US" sz="2000" dirty="0" smtClean="0"/>
              <a:t> </a:t>
            </a:r>
            <a:r>
              <a:rPr lang="en-US" sz="2000" dirty="0" err="1" smtClean="0"/>
              <a:t>chiếu</a:t>
            </a:r>
            <a:r>
              <a:rPr lang="en-US" sz="2000" dirty="0" smtClean="0"/>
              <a:t> (Reference Signal)</a:t>
            </a:r>
          </a:p>
          <a:p>
            <a:pPr lvl="1"/>
            <a:r>
              <a:rPr lang="en-US" sz="2000" dirty="0" err="1" smtClean="0"/>
              <a:t>Tín</a:t>
            </a:r>
            <a:r>
              <a:rPr lang="en-US" sz="2000" dirty="0" smtClean="0"/>
              <a:t> </a:t>
            </a:r>
            <a:r>
              <a:rPr lang="en-US" sz="2000" dirty="0" err="1" smtClean="0"/>
              <a:t>hiệu</a:t>
            </a:r>
            <a:r>
              <a:rPr lang="en-US" sz="2000" dirty="0" smtClean="0"/>
              <a:t> </a:t>
            </a:r>
            <a:r>
              <a:rPr lang="en-US" sz="2000" dirty="0" err="1" smtClean="0"/>
              <a:t>đồng</a:t>
            </a:r>
            <a:r>
              <a:rPr lang="en-US" sz="2000" dirty="0" smtClean="0"/>
              <a:t> </a:t>
            </a:r>
            <a:r>
              <a:rPr lang="en-US" sz="2000" dirty="0" err="1" smtClean="0"/>
              <a:t>bộ</a:t>
            </a:r>
            <a:r>
              <a:rPr lang="en-US" sz="2000" dirty="0" smtClean="0"/>
              <a:t> </a:t>
            </a:r>
            <a:r>
              <a:rPr lang="en-US" sz="2000" dirty="0" err="1" smtClean="0"/>
              <a:t>sơ</a:t>
            </a:r>
            <a:r>
              <a:rPr lang="en-US" sz="2000" dirty="0" smtClean="0"/>
              <a:t> </a:t>
            </a:r>
            <a:r>
              <a:rPr lang="en-US" sz="2000" dirty="0" err="1" smtClean="0"/>
              <a:t>cấp</a:t>
            </a:r>
            <a:r>
              <a:rPr lang="en-US" sz="2000" dirty="0" smtClean="0"/>
              <a:t> (Primary Synchronization Signal)</a:t>
            </a:r>
          </a:p>
          <a:p>
            <a:pPr lvl="1"/>
            <a:r>
              <a:rPr lang="en-US" sz="2000" dirty="0" err="1" smtClean="0"/>
              <a:t>Tín</a:t>
            </a:r>
            <a:r>
              <a:rPr lang="en-US" sz="2000" dirty="0" smtClean="0"/>
              <a:t> </a:t>
            </a:r>
            <a:r>
              <a:rPr lang="en-US" sz="2000" dirty="0" err="1" smtClean="0"/>
              <a:t>hiệu</a:t>
            </a:r>
            <a:r>
              <a:rPr lang="en-US" sz="2000" dirty="0" smtClean="0"/>
              <a:t> </a:t>
            </a:r>
            <a:r>
              <a:rPr lang="en-US" sz="2000" dirty="0" err="1" smtClean="0"/>
              <a:t>đồng</a:t>
            </a:r>
            <a:r>
              <a:rPr lang="en-US" sz="2000" dirty="0" smtClean="0"/>
              <a:t> </a:t>
            </a:r>
            <a:r>
              <a:rPr lang="en-US" sz="2000" dirty="0" err="1" smtClean="0"/>
              <a:t>bộ</a:t>
            </a:r>
            <a:r>
              <a:rPr lang="en-US" sz="2000" dirty="0" smtClean="0"/>
              <a:t> </a:t>
            </a:r>
            <a:r>
              <a:rPr lang="en-US" sz="2000" dirty="0" err="1" smtClean="0"/>
              <a:t>thứ</a:t>
            </a:r>
            <a:r>
              <a:rPr lang="en-US" sz="2000" dirty="0" smtClean="0"/>
              <a:t> </a:t>
            </a:r>
            <a:r>
              <a:rPr lang="en-US" sz="2000" dirty="0" err="1" smtClean="0"/>
              <a:t>cấp</a:t>
            </a:r>
            <a:r>
              <a:rPr lang="en-US" sz="2000" dirty="0" smtClean="0"/>
              <a:t> (Secondary Synchronization Signal) </a:t>
            </a:r>
          </a:p>
          <a:p>
            <a:pPr marL="274320" lvl="1" indent="-274320">
              <a:lnSpc>
                <a:spcPct val="120000"/>
              </a:lnSpc>
              <a:buClr>
                <a:schemeClr val="accent3"/>
              </a:buClr>
              <a:buSzPct val="95000"/>
            </a:pPr>
            <a:r>
              <a:rPr lang="en-US" sz="2200" b="1" dirty="0" err="1" smtClean="0"/>
              <a:t>Xây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dựng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mô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phỏng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một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số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kênh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truyền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như</a:t>
            </a:r>
            <a:r>
              <a:rPr lang="en-US" sz="2200" b="1" dirty="0" smtClean="0"/>
              <a:t>:</a:t>
            </a:r>
          </a:p>
          <a:p>
            <a:pPr lvl="1"/>
            <a:r>
              <a:rPr lang="en-US" sz="2000" dirty="0" err="1" smtClean="0"/>
              <a:t>Kênh</a:t>
            </a:r>
            <a:r>
              <a:rPr lang="en-US" sz="2000" dirty="0" smtClean="0"/>
              <a:t> </a:t>
            </a:r>
            <a:r>
              <a:rPr lang="en-US" sz="2000" dirty="0" err="1" smtClean="0"/>
              <a:t>quảng</a:t>
            </a:r>
            <a:r>
              <a:rPr lang="en-US" sz="2000" dirty="0" smtClean="0"/>
              <a:t> </a:t>
            </a:r>
            <a:r>
              <a:rPr lang="en-US" sz="2000" dirty="0" err="1" smtClean="0"/>
              <a:t>bá</a:t>
            </a:r>
            <a:r>
              <a:rPr lang="en-US" sz="2000" dirty="0" smtClean="0"/>
              <a:t> </a:t>
            </a:r>
            <a:r>
              <a:rPr lang="en-US" sz="2000" dirty="0" err="1" smtClean="0"/>
              <a:t>vật</a:t>
            </a:r>
            <a:r>
              <a:rPr lang="en-US" sz="2000" dirty="0" smtClean="0"/>
              <a:t> </a:t>
            </a:r>
            <a:r>
              <a:rPr lang="en-US" sz="2000" dirty="0" err="1" smtClean="0"/>
              <a:t>lý</a:t>
            </a:r>
            <a:r>
              <a:rPr lang="en-US" sz="2000" dirty="0" smtClean="0"/>
              <a:t> (PBCH)</a:t>
            </a:r>
          </a:p>
          <a:p>
            <a:pPr lvl="1"/>
            <a:r>
              <a:rPr lang="en-US" sz="2000" dirty="0" err="1" smtClean="0"/>
              <a:t>Kênh</a:t>
            </a:r>
            <a:r>
              <a:rPr lang="en-US" sz="2000" dirty="0" smtClean="0"/>
              <a:t> </a:t>
            </a:r>
            <a:r>
              <a:rPr lang="en-US" sz="2000" dirty="0" err="1" smtClean="0"/>
              <a:t>chia</a:t>
            </a:r>
            <a:r>
              <a:rPr lang="en-US" sz="2000" dirty="0" smtClean="0"/>
              <a:t> </a:t>
            </a:r>
            <a:r>
              <a:rPr lang="en-US" sz="2000" dirty="0" err="1" smtClean="0"/>
              <a:t>sẻ</a:t>
            </a:r>
            <a:r>
              <a:rPr lang="en-US" sz="2000" dirty="0" smtClean="0"/>
              <a:t> </a:t>
            </a:r>
            <a:r>
              <a:rPr lang="en-US" sz="2000" dirty="0" err="1" smtClean="0"/>
              <a:t>đường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xuống</a:t>
            </a:r>
            <a:r>
              <a:rPr lang="en-US" sz="2000" dirty="0" smtClean="0"/>
              <a:t> </a:t>
            </a:r>
            <a:r>
              <a:rPr lang="en-US" sz="2000" dirty="0" err="1" smtClean="0"/>
              <a:t>vật</a:t>
            </a:r>
            <a:r>
              <a:rPr lang="en-US" sz="2000" dirty="0" smtClean="0"/>
              <a:t> </a:t>
            </a:r>
            <a:r>
              <a:rPr lang="en-US" sz="2000" dirty="0" err="1" smtClean="0"/>
              <a:t>lý</a:t>
            </a:r>
            <a:r>
              <a:rPr lang="en-US" sz="2000" dirty="0" smtClean="0"/>
              <a:t> (PDSCH)</a:t>
            </a:r>
          </a:p>
          <a:p>
            <a:pPr lvl="1"/>
            <a:r>
              <a:rPr lang="en-US" sz="2000" dirty="0" err="1" smtClean="0"/>
              <a:t>Kênh</a:t>
            </a:r>
            <a:r>
              <a:rPr lang="en-US" sz="2000" dirty="0" smtClean="0"/>
              <a:t> </a:t>
            </a:r>
            <a:r>
              <a:rPr lang="en-US" sz="2000" dirty="0" err="1" smtClean="0"/>
              <a:t>chỉ</a:t>
            </a:r>
            <a:r>
              <a:rPr lang="en-US" sz="2000" dirty="0" smtClean="0"/>
              <a:t> </a:t>
            </a:r>
            <a:r>
              <a:rPr lang="en-US" sz="2000" dirty="0" err="1" smtClean="0"/>
              <a:t>thị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</a:t>
            </a:r>
            <a:r>
              <a:rPr lang="en-US" sz="2000" dirty="0" err="1" smtClean="0"/>
              <a:t>dạng</a:t>
            </a:r>
            <a:r>
              <a:rPr lang="en-US" sz="2000" dirty="0" smtClean="0"/>
              <a:t> </a:t>
            </a:r>
            <a:r>
              <a:rPr lang="en-US" sz="2000" dirty="0" err="1" smtClean="0"/>
              <a:t>điều</a:t>
            </a:r>
            <a:r>
              <a:rPr lang="en-US" sz="2000" dirty="0" smtClean="0"/>
              <a:t> </a:t>
            </a:r>
            <a:r>
              <a:rPr lang="en-US" sz="2000" dirty="0" err="1" smtClean="0"/>
              <a:t>khiển</a:t>
            </a:r>
            <a:r>
              <a:rPr lang="en-US" sz="2000" dirty="0" smtClean="0"/>
              <a:t> </a:t>
            </a:r>
            <a:r>
              <a:rPr lang="en-US" sz="2000" dirty="0" err="1" smtClean="0"/>
              <a:t>vật</a:t>
            </a:r>
            <a:r>
              <a:rPr lang="en-US" sz="2000" dirty="0" smtClean="0"/>
              <a:t> </a:t>
            </a:r>
            <a:r>
              <a:rPr lang="en-US" sz="2000" dirty="0" err="1" smtClean="0"/>
              <a:t>lý</a:t>
            </a:r>
            <a:r>
              <a:rPr lang="en-US" sz="2000" dirty="0" smtClean="0"/>
              <a:t> (PCFICH)</a:t>
            </a:r>
          </a:p>
          <a:p>
            <a:pPr lvl="1"/>
            <a:r>
              <a:rPr lang="en-US" sz="2000" dirty="0" err="1" smtClean="0"/>
              <a:t>Kênh</a:t>
            </a:r>
            <a:r>
              <a:rPr lang="en-US" sz="2000" dirty="0" smtClean="0"/>
              <a:t> </a:t>
            </a:r>
            <a:r>
              <a:rPr lang="en-US" sz="2000" dirty="0" err="1" smtClean="0"/>
              <a:t>chỉ</a:t>
            </a:r>
            <a:r>
              <a:rPr lang="en-US" sz="2000" dirty="0" smtClean="0"/>
              <a:t> </a:t>
            </a:r>
            <a:r>
              <a:rPr lang="en-US" sz="2000" dirty="0" err="1" smtClean="0"/>
              <a:t>thị</a:t>
            </a:r>
            <a:r>
              <a:rPr lang="en-US" sz="2000" dirty="0" smtClean="0"/>
              <a:t> H-ARQ </a:t>
            </a:r>
            <a:r>
              <a:rPr lang="en-US" sz="2000" dirty="0" err="1" smtClean="0"/>
              <a:t>vật</a:t>
            </a:r>
            <a:r>
              <a:rPr lang="en-US" sz="2000" dirty="0" smtClean="0"/>
              <a:t> </a:t>
            </a:r>
            <a:r>
              <a:rPr lang="en-US" sz="2000" dirty="0" err="1" smtClean="0"/>
              <a:t>lý</a:t>
            </a:r>
            <a:r>
              <a:rPr lang="en-US" sz="2000" dirty="0" smtClean="0"/>
              <a:t> (PHICH)</a:t>
            </a:r>
          </a:p>
          <a:p>
            <a:pPr lvl="1"/>
            <a:endParaRPr lang="en-US" sz="2000" dirty="0" smtClean="0"/>
          </a:p>
          <a:p>
            <a:pPr>
              <a:lnSpc>
                <a:spcPct val="120000"/>
              </a:lnSpc>
            </a:pP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9F3F-33CE-46E1-8455-79791AE54107}" type="datetime1">
              <a:rPr lang="en-US" smtClean="0"/>
              <a:pPr/>
              <a:t>20/9/2019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D878-251B-4E88-8D43-0B001DF2BA2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eNodeB Project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6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err="1" smtClean="0"/>
              <a:t>Phụ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lục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Một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việc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thực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hiện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4152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 err="1" smtClean="0"/>
              <a:t>Mô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phỏng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kênh</a:t>
            </a:r>
            <a:r>
              <a:rPr lang="en-US" sz="2200" b="1" dirty="0" smtClean="0"/>
              <a:t> PBCH</a:t>
            </a:r>
          </a:p>
          <a:p>
            <a:pPr lvl="1"/>
            <a:endParaRPr lang="en-US" sz="2000" dirty="0" smtClean="0"/>
          </a:p>
          <a:p>
            <a:pPr>
              <a:lnSpc>
                <a:spcPct val="120000"/>
              </a:lnSpc>
            </a:pP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9F3F-33CE-46E1-8455-79791AE54107}" type="datetime1">
              <a:rPr lang="en-US" smtClean="0"/>
              <a:pPr/>
              <a:t>20/9/2019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D878-251B-4E88-8D43-0B001DF2BA2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eNodeB Project</a:t>
            </a:r>
            <a:endParaRPr lang="en-US"/>
          </a:p>
        </p:txBody>
      </p:sp>
      <p:pic>
        <p:nvPicPr>
          <p:cNvPr id="7" name="Picture 2" descr="C:\Users\hoangson\Desktop\ll\PBC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9" y="1953115"/>
            <a:ext cx="7678222" cy="43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44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err="1" smtClean="0"/>
              <a:t>Phụ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lục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Một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việc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thực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hiện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4152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 err="1" smtClean="0"/>
              <a:t>Mô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phỏng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kênh</a:t>
            </a:r>
            <a:r>
              <a:rPr lang="en-US" sz="2200" b="1" dirty="0" smtClean="0"/>
              <a:t> PBCH (</a:t>
            </a:r>
            <a:r>
              <a:rPr lang="en-US" sz="2200" b="1" dirty="0" err="1" smtClean="0"/>
              <a:t>tiếp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theo</a:t>
            </a:r>
            <a:r>
              <a:rPr lang="en-US" sz="2200" b="1" dirty="0" smtClean="0"/>
              <a:t>)</a:t>
            </a:r>
          </a:p>
          <a:p>
            <a:pPr lvl="1"/>
            <a:endParaRPr lang="en-US" sz="2000" dirty="0" smtClean="0"/>
          </a:p>
          <a:p>
            <a:pPr>
              <a:lnSpc>
                <a:spcPct val="120000"/>
              </a:lnSpc>
            </a:pP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9F3F-33CE-46E1-8455-79791AE54107}" type="datetime1">
              <a:rPr lang="en-US" smtClean="0"/>
              <a:pPr/>
              <a:t>20/9/2019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D878-251B-4E88-8D43-0B001DF2BA2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eNodeB Project</a:t>
            </a:r>
            <a:endParaRPr lang="en-US"/>
          </a:p>
        </p:txBody>
      </p:sp>
      <p:pic>
        <p:nvPicPr>
          <p:cNvPr id="8" name="Picture 2" descr="C:\Users\hoangson\Desktop\ll\Ph_c(ngsuG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802" y="1935163"/>
            <a:ext cx="6452396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62200" y="5257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Phổ</a:t>
            </a:r>
            <a:r>
              <a:rPr lang="en-US" b="1" dirty="0" smtClean="0"/>
              <a:t> </a:t>
            </a:r>
            <a:r>
              <a:rPr lang="en-US" b="1" dirty="0" err="1" smtClean="0"/>
              <a:t>công</a:t>
            </a:r>
            <a:r>
              <a:rPr lang="en-US" b="1" dirty="0" smtClean="0"/>
              <a:t> </a:t>
            </a:r>
            <a:r>
              <a:rPr lang="en-US" b="1" dirty="0" err="1" smtClean="0"/>
              <a:t>suất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kênh</a:t>
            </a:r>
            <a:r>
              <a:rPr lang="en-US" b="1" dirty="0" smtClean="0"/>
              <a:t> PBCH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4340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err="1" smtClean="0"/>
              <a:t>Phụ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lục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Một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việc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thực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hiện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4152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 err="1" smtClean="0"/>
              <a:t>Mô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phỏng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kênh</a:t>
            </a:r>
            <a:r>
              <a:rPr lang="en-US" sz="2200" b="1" dirty="0" smtClean="0"/>
              <a:t> PBCH (</a:t>
            </a:r>
            <a:r>
              <a:rPr lang="en-US" sz="2200" b="1" dirty="0" err="1" smtClean="0"/>
              <a:t>tiếp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theo</a:t>
            </a:r>
            <a:r>
              <a:rPr lang="en-US" sz="2200" b="1" dirty="0" smtClean="0"/>
              <a:t>)</a:t>
            </a:r>
          </a:p>
          <a:p>
            <a:pPr lvl="1"/>
            <a:endParaRPr lang="en-US" sz="2000" dirty="0" smtClean="0"/>
          </a:p>
          <a:p>
            <a:pPr>
              <a:lnSpc>
                <a:spcPct val="120000"/>
              </a:lnSpc>
            </a:pP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9F3F-33CE-46E1-8455-79791AE54107}" type="datetime1">
              <a:rPr lang="en-US" smtClean="0"/>
              <a:pPr/>
              <a:t>20/9/2019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D878-251B-4E88-8D43-0B001DF2BA2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eNodeB Project</a:t>
            </a:r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620" y="2053130"/>
            <a:ext cx="6754655" cy="4411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636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245985" y="2349967"/>
            <a:ext cx="8898015" cy="393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lvl="0"/>
            <a:r>
              <a:rPr lang="en-US" sz="3200" b="1" dirty="0" err="1"/>
              <a:t>M</a:t>
            </a:r>
            <a:r>
              <a:rPr lang="en-US" sz="3200" b="1" dirty="0" err="1" smtClean="0"/>
              <a:t>ục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tiêu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tạo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của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dự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án</a:t>
            </a:r>
            <a:r>
              <a:rPr lang="en-US" sz="3200" b="1" dirty="0"/>
              <a:t>:</a:t>
            </a:r>
            <a:endParaRPr lang="en-US" sz="3200" b="1" dirty="0" smtClean="0"/>
          </a:p>
          <a:p>
            <a:pPr lvl="0"/>
            <a:r>
              <a:rPr lang="en-US" sz="3200" dirty="0" err="1" smtClean="0"/>
              <a:t>Công</a:t>
            </a:r>
            <a:r>
              <a:rPr lang="en-US" sz="3200" dirty="0" smtClean="0"/>
              <a:t> </a:t>
            </a:r>
            <a:r>
              <a:rPr lang="en-US" sz="3200" dirty="0" err="1"/>
              <a:t>nghệ</a:t>
            </a:r>
            <a:r>
              <a:rPr lang="en-US" sz="3200" dirty="0"/>
              <a:t>: LTE-Advanced </a:t>
            </a:r>
          </a:p>
          <a:p>
            <a:pPr lvl="0"/>
            <a:r>
              <a:rPr lang="en-US" sz="3200" dirty="0" err="1"/>
              <a:t>Mô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: Pico </a:t>
            </a:r>
            <a:r>
              <a:rPr lang="en-US" sz="3200" dirty="0" smtClean="0"/>
              <a:t>cell</a:t>
            </a:r>
          </a:p>
          <a:p>
            <a:pPr>
              <a:lnSpc>
                <a:spcPct val="120000"/>
              </a:lnSpc>
            </a:pPr>
            <a:r>
              <a:rPr lang="en-US" sz="3200" dirty="0" err="1" smtClean="0"/>
              <a:t>Thiết</a:t>
            </a:r>
            <a:r>
              <a:rPr lang="en-US" sz="3200" dirty="0" smtClean="0"/>
              <a:t> </a:t>
            </a:r>
            <a:r>
              <a:rPr lang="en-US" sz="3200" dirty="0" err="1" smtClean="0"/>
              <a:t>kế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chế</a:t>
            </a:r>
            <a:r>
              <a:rPr lang="en-US" sz="3200" dirty="0" smtClean="0"/>
              <a:t> </a:t>
            </a:r>
            <a:r>
              <a:rPr lang="en-US" sz="3200" dirty="0" err="1" smtClean="0"/>
              <a:t>tạo</a:t>
            </a:r>
            <a:r>
              <a:rPr lang="en-US" sz="3200" dirty="0" smtClean="0"/>
              <a:t> </a:t>
            </a:r>
            <a:r>
              <a:rPr lang="en-US" sz="3200" dirty="0" err="1" smtClean="0"/>
              <a:t>thiết</a:t>
            </a:r>
            <a:r>
              <a:rPr lang="en-US" sz="3200" dirty="0" smtClean="0"/>
              <a:t> </a:t>
            </a:r>
            <a:r>
              <a:rPr lang="en-US" sz="3200" dirty="0" err="1" smtClean="0"/>
              <a:t>bị</a:t>
            </a:r>
            <a:r>
              <a:rPr lang="en-US" sz="3200" dirty="0" smtClean="0"/>
              <a:t> </a:t>
            </a:r>
            <a:r>
              <a:rPr lang="en-US" sz="3200" dirty="0" err="1" smtClean="0"/>
              <a:t>eNodeB</a:t>
            </a:r>
            <a:r>
              <a:rPr lang="en-US" sz="3200" dirty="0" smtClean="0"/>
              <a:t> vi </a:t>
            </a:r>
            <a:r>
              <a:rPr lang="en-US" sz="3200" dirty="0" err="1" smtClean="0"/>
              <a:t>tế</a:t>
            </a:r>
            <a:r>
              <a:rPr lang="en-US" sz="3200" dirty="0" smtClean="0"/>
              <a:t> </a:t>
            </a:r>
            <a:r>
              <a:rPr lang="en-US" sz="3200" dirty="0" err="1" smtClean="0"/>
              <a:t>bào</a:t>
            </a:r>
            <a:r>
              <a:rPr lang="en-US" sz="3200" dirty="0" smtClean="0"/>
              <a:t> </a:t>
            </a:r>
            <a:r>
              <a:rPr lang="en-US" sz="3200" dirty="0" err="1" smtClean="0"/>
              <a:t>tương</a:t>
            </a:r>
            <a:r>
              <a:rPr lang="en-US" sz="3200" dirty="0" smtClean="0"/>
              <a:t> </a:t>
            </a:r>
            <a:r>
              <a:rPr lang="en-US" sz="3200" dirty="0" err="1" smtClean="0"/>
              <a:t>thích</a:t>
            </a:r>
            <a:r>
              <a:rPr lang="en-US" sz="3200" dirty="0" smtClean="0"/>
              <a:t> </a:t>
            </a:r>
            <a:r>
              <a:rPr lang="en-US" sz="3200" dirty="0" err="1" smtClean="0"/>
              <a:t>với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tiêu</a:t>
            </a:r>
            <a:r>
              <a:rPr lang="en-US" sz="3200" dirty="0" smtClean="0"/>
              <a:t> </a:t>
            </a:r>
            <a:r>
              <a:rPr lang="en-US" sz="3200" dirty="0" err="1" smtClean="0"/>
              <a:t>chuẩn</a:t>
            </a:r>
            <a:r>
              <a:rPr lang="en-US" sz="3200" dirty="0" smtClean="0"/>
              <a:t> LTE Advanced, Release 10, </a:t>
            </a:r>
            <a:r>
              <a:rPr lang="en-US" sz="3200" dirty="0" err="1" smtClean="0"/>
              <a:t>theo</a:t>
            </a:r>
            <a:r>
              <a:rPr lang="en-US" sz="3200" dirty="0" smtClean="0"/>
              <a:t> </a:t>
            </a:r>
            <a:r>
              <a:rPr lang="en-US" sz="3200" dirty="0" err="1" smtClean="0"/>
              <a:t>chuẩn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3GPP </a:t>
            </a:r>
            <a:r>
              <a:rPr lang="en-US" sz="3200" dirty="0" err="1" smtClean="0"/>
              <a:t>và</a:t>
            </a:r>
            <a:r>
              <a:rPr lang="en-US" sz="3200" dirty="0" smtClean="0"/>
              <a:t> ITU-R.</a:t>
            </a:r>
          </a:p>
          <a:p>
            <a:pPr>
              <a:lnSpc>
                <a:spcPct val="120000"/>
              </a:lnSpc>
            </a:pPr>
            <a:r>
              <a:rPr lang="en-US" sz="3200" dirty="0" err="1" smtClean="0"/>
              <a:t>Thời</a:t>
            </a:r>
            <a:r>
              <a:rPr lang="en-US" sz="3200" dirty="0" smtClean="0"/>
              <a:t> </a:t>
            </a:r>
            <a:r>
              <a:rPr lang="en-US" sz="3200" dirty="0" err="1" smtClean="0"/>
              <a:t>gian</a:t>
            </a:r>
            <a:r>
              <a:rPr lang="en-US" sz="3200" dirty="0" smtClean="0"/>
              <a:t> </a:t>
            </a:r>
            <a:r>
              <a:rPr lang="en-US" sz="3200" dirty="0" err="1" smtClean="0"/>
              <a:t>thực</a:t>
            </a:r>
            <a:r>
              <a:rPr lang="en-US" sz="3200" dirty="0" smtClean="0"/>
              <a:t> </a:t>
            </a:r>
            <a:r>
              <a:rPr lang="en-US" sz="3200" dirty="0" err="1" smtClean="0"/>
              <a:t>hiện</a:t>
            </a:r>
            <a:r>
              <a:rPr lang="en-US" sz="3200" dirty="0" smtClean="0"/>
              <a:t> </a:t>
            </a:r>
            <a:r>
              <a:rPr lang="en-US" sz="3200" dirty="0" err="1" smtClean="0"/>
              <a:t>dự</a:t>
            </a:r>
            <a:r>
              <a:rPr lang="en-US" sz="3200" dirty="0" smtClean="0"/>
              <a:t> </a:t>
            </a:r>
            <a:r>
              <a:rPr lang="en-US" sz="3200" dirty="0" err="1" smtClean="0"/>
              <a:t>án</a:t>
            </a:r>
            <a:r>
              <a:rPr lang="en-US" sz="3200" dirty="0" smtClean="0"/>
              <a:t>: 2 </a:t>
            </a:r>
            <a:r>
              <a:rPr lang="en-US" sz="3200" dirty="0" err="1" smtClean="0"/>
              <a:t>năm</a:t>
            </a:r>
            <a:endParaRPr lang="en-US" sz="3200" dirty="0" smtClean="0"/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549275" y="374650"/>
            <a:ext cx="7513638" cy="563563"/>
          </a:xfrm>
        </p:spPr>
        <p:txBody>
          <a:bodyPr/>
          <a:lstStyle/>
          <a:p>
            <a:r>
              <a:rPr lang="en-US" sz="2400" b="1" dirty="0"/>
              <a:t>TRƯỜNG ĐẠI HỌC QUỐC TẾ BẮC HÀ</a:t>
            </a:r>
          </a:p>
        </p:txBody>
      </p:sp>
      <p:sp>
        <p:nvSpPr>
          <p:cNvPr id="2" name="Rectangle 1"/>
          <p:cNvSpPr/>
          <p:nvPr/>
        </p:nvSpPr>
        <p:spPr>
          <a:xfrm>
            <a:off x="549564" y="1149639"/>
            <a:ext cx="79689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/>
              <a:t>Dự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án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nghiên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cứu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tạo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thử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nghệm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eNodeB</a:t>
            </a:r>
            <a:r>
              <a:rPr lang="en-US" sz="2800" b="1" dirty="0" smtClean="0"/>
              <a:t> 4G </a:t>
            </a:r>
            <a:r>
              <a:rPr lang="en-US" sz="2800" b="1" dirty="0" err="1" smtClean="0"/>
              <a:t>công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nghệ</a:t>
            </a:r>
            <a:r>
              <a:rPr lang="en-US" sz="2800" b="1" dirty="0" smtClean="0"/>
              <a:t> LTE _A </a:t>
            </a:r>
            <a:r>
              <a:rPr lang="en-US" sz="2800" b="1" dirty="0" err="1" smtClean="0"/>
              <a:t>loại</a:t>
            </a:r>
            <a:r>
              <a:rPr lang="en-US" sz="2800" b="1" dirty="0" smtClean="0"/>
              <a:t> </a:t>
            </a:r>
            <a:r>
              <a:rPr lang="en-US" sz="2800" b="1" dirty="0"/>
              <a:t>Pico cell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err="1" smtClean="0"/>
              <a:t>Phụ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lục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Một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việc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thực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hiện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4152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 err="1" smtClean="0"/>
              <a:t>Mô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phỏng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kênh</a:t>
            </a:r>
            <a:r>
              <a:rPr lang="en-US" sz="2200" b="1" dirty="0" smtClean="0"/>
              <a:t> PBCH (</a:t>
            </a:r>
            <a:r>
              <a:rPr lang="en-US" sz="2200" b="1" dirty="0" err="1" smtClean="0"/>
              <a:t>tiếp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theo</a:t>
            </a:r>
            <a:r>
              <a:rPr lang="en-US" sz="2200" b="1" dirty="0" smtClean="0"/>
              <a:t>)</a:t>
            </a:r>
          </a:p>
          <a:p>
            <a:pPr lvl="1"/>
            <a:endParaRPr lang="en-US" sz="2000" dirty="0" smtClean="0"/>
          </a:p>
          <a:p>
            <a:pPr>
              <a:lnSpc>
                <a:spcPct val="120000"/>
              </a:lnSpc>
            </a:pP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9F3F-33CE-46E1-8455-79791AE54107}" type="datetime1">
              <a:rPr lang="en-US" smtClean="0"/>
              <a:pPr/>
              <a:t>20/9/2019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D878-251B-4E88-8D43-0B001DF2BA2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eNodeB Project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62200" y="5638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Chòm</a:t>
            </a:r>
            <a:r>
              <a:rPr lang="en-US" b="1" dirty="0" smtClean="0"/>
              <a:t> </a:t>
            </a:r>
            <a:r>
              <a:rPr lang="en-US" b="1" dirty="0" err="1" smtClean="0"/>
              <a:t>sao</a:t>
            </a:r>
            <a:r>
              <a:rPr lang="en-US" b="1" dirty="0" smtClean="0"/>
              <a:t> </a:t>
            </a:r>
            <a:r>
              <a:rPr lang="en-US" b="1" dirty="0" err="1" smtClean="0"/>
              <a:t>tín</a:t>
            </a:r>
            <a:r>
              <a:rPr lang="en-US" b="1" dirty="0" smtClean="0"/>
              <a:t> </a:t>
            </a:r>
            <a:r>
              <a:rPr lang="en-US" b="1" dirty="0" err="1" smtClean="0"/>
              <a:t>hiệu</a:t>
            </a:r>
            <a:endParaRPr lang="en-US" b="1" dirty="0"/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5934075" cy="3409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24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err="1" smtClean="0"/>
              <a:t>Phụ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lục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Một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việc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thực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hiện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670" y="1076254"/>
            <a:ext cx="8229600" cy="68305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it-IT" sz="9600" b="1" dirty="0"/>
              <a:t>So sánh tính năng kỹ thuật, giá bán (dự kiến) của sản phẩm so với sản phẩm cùng loại trên thế giới</a:t>
            </a:r>
            <a:endParaRPr lang="en-US" sz="9600" b="1" dirty="0" smtClean="0"/>
          </a:p>
          <a:p>
            <a:pPr>
              <a:lnSpc>
                <a:spcPct val="120000"/>
              </a:lnSpc>
            </a:pP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9F3F-33CE-46E1-8455-79791AE54107}" type="datetime1">
              <a:rPr lang="en-US" smtClean="0"/>
              <a:pPr/>
              <a:t>20/9/2019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D878-251B-4E88-8D43-0B001DF2BA2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eNodeB Project</a:t>
            </a:r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829" y="1986994"/>
            <a:ext cx="7393209" cy="462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27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245985" y="2349967"/>
            <a:ext cx="8898015" cy="393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lvl="0"/>
            <a:r>
              <a:rPr lang="en-US" sz="3200" b="1" dirty="0" err="1" smtClean="0"/>
              <a:t>Chỉ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tiêu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kỹ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thuật</a:t>
            </a:r>
            <a:r>
              <a:rPr lang="en-US" sz="3200" b="1" dirty="0" smtClean="0"/>
              <a:t>:</a:t>
            </a:r>
          </a:p>
          <a:p>
            <a:pPr>
              <a:lnSpc>
                <a:spcPct val="120000"/>
              </a:lnSpc>
            </a:pPr>
            <a:r>
              <a:rPr lang="en-US" sz="2200" b="1" dirty="0" err="1" smtClean="0"/>
              <a:t>Tương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thích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với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của</a:t>
            </a:r>
            <a:r>
              <a:rPr lang="en-US" sz="2200" b="1" dirty="0" smtClean="0"/>
              <a:t> LTE Advanced, Release 10 </a:t>
            </a:r>
            <a:r>
              <a:rPr lang="en-US" sz="2200" b="1" dirty="0" err="1" smtClean="0"/>
              <a:t>của</a:t>
            </a:r>
            <a:r>
              <a:rPr lang="en-US" sz="2200" b="1" dirty="0" smtClean="0"/>
              <a:t> 3GPP </a:t>
            </a:r>
            <a:r>
              <a:rPr lang="en-US" sz="2200" b="1" dirty="0" err="1" smtClean="0"/>
              <a:t>và</a:t>
            </a:r>
            <a:r>
              <a:rPr lang="en-US" sz="2200" b="1" dirty="0" smtClean="0"/>
              <a:t> ITU-R.</a:t>
            </a:r>
          </a:p>
          <a:p>
            <a:pPr>
              <a:lnSpc>
                <a:spcPct val="120000"/>
              </a:lnSpc>
            </a:pPr>
            <a:r>
              <a:rPr lang="en-US" sz="2200" b="1" dirty="0" err="1" smtClean="0"/>
              <a:t>Băng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thông</a:t>
            </a:r>
            <a:r>
              <a:rPr lang="en-US" sz="2200" b="1" dirty="0" smtClean="0"/>
              <a:t>: </a:t>
            </a:r>
          </a:p>
          <a:p>
            <a:pPr lvl="1">
              <a:lnSpc>
                <a:spcPct val="120000"/>
              </a:lnSpc>
              <a:buFont typeface="Wingdings 2" pitchFamily="18" charset="2"/>
              <a:buChar char=""/>
            </a:pPr>
            <a:r>
              <a:rPr lang="en-US" sz="2200" dirty="0" err="1" smtClean="0"/>
              <a:t>Tới</a:t>
            </a:r>
            <a:r>
              <a:rPr lang="en-US" sz="2200" dirty="0" smtClean="0"/>
              <a:t> 60 MHz</a:t>
            </a:r>
          </a:p>
          <a:p>
            <a:pPr>
              <a:lnSpc>
                <a:spcPct val="120000"/>
              </a:lnSpc>
            </a:pPr>
            <a:r>
              <a:rPr lang="en-US" sz="2200" b="1" dirty="0" err="1" smtClean="0"/>
              <a:t>Tổng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hợp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tần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số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sóng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mang</a:t>
            </a:r>
            <a:r>
              <a:rPr lang="en-US" sz="2200" b="1" dirty="0" smtClean="0"/>
              <a:t>:</a:t>
            </a:r>
          </a:p>
          <a:p>
            <a:pPr lvl="1">
              <a:lnSpc>
                <a:spcPct val="130000"/>
              </a:lnSpc>
              <a:buFont typeface="Wingdings 2" pitchFamily="18" charset="2"/>
              <a:buChar char=""/>
            </a:pPr>
            <a:r>
              <a:rPr lang="en-US" sz="2200" dirty="0" err="1" smtClean="0"/>
              <a:t>Tổng</a:t>
            </a:r>
            <a:r>
              <a:rPr lang="en-US" sz="2200" dirty="0" smtClean="0"/>
              <a:t> </a:t>
            </a:r>
            <a:r>
              <a:rPr lang="en-US" sz="2200" dirty="0" err="1" smtClean="0"/>
              <a:t>hợp</a:t>
            </a:r>
            <a:r>
              <a:rPr lang="en-US" sz="2200" dirty="0" smtClean="0"/>
              <a:t> 3 </a:t>
            </a:r>
            <a:r>
              <a:rPr lang="en-US" sz="2200" dirty="0" err="1" smtClean="0"/>
              <a:t>sóng</a:t>
            </a:r>
            <a:r>
              <a:rPr lang="en-US" sz="2200" dirty="0" smtClean="0"/>
              <a:t> </a:t>
            </a:r>
            <a:r>
              <a:rPr lang="en-US" sz="2200" dirty="0" err="1" smtClean="0"/>
              <a:t>mang</a:t>
            </a:r>
            <a:r>
              <a:rPr lang="en-US" sz="2200" dirty="0" smtClean="0"/>
              <a:t> </a:t>
            </a:r>
            <a:r>
              <a:rPr lang="en-US" sz="2200" dirty="0" err="1" smtClean="0"/>
              <a:t>để</a:t>
            </a:r>
            <a:r>
              <a:rPr lang="en-US" sz="2200" dirty="0" smtClean="0"/>
              <a:t> </a:t>
            </a:r>
            <a:r>
              <a:rPr lang="en-US" sz="2200" dirty="0" err="1" smtClean="0"/>
              <a:t>hỗ</a:t>
            </a:r>
            <a:r>
              <a:rPr lang="en-US" sz="2200" dirty="0" smtClean="0"/>
              <a:t> </a:t>
            </a:r>
            <a:r>
              <a:rPr lang="en-US" sz="2200" dirty="0" err="1" smtClean="0"/>
              <a:t>trợ</a:t>
            </a:r>
            <a:r>
              <a:rPr lang="en-US" sz="2200" dirty="0" smtClean="0"/>
              <a:t> </a:t>
            </a:r>
            <a:r>
              <a:rPr lang="en-US" sz="2200" dirty="0" err="1" smtClean="0"/>
              <a:t>băng</a:t>
            </a:r>
            <a:r>
              <a:rPr lang="en-US" sz="2200" dirty="0" smtClean="0"/>
              <a:t> </a:t>
            </a:r>
            <a:r>
              <a:rPr lang="en-US" sz="2200" dirty="0" err="1" smtClean="0"/>
              <a:t>thông</a:t>
            </a:r>
            <a:r>
              <a:rPr lang="en-US" sz="2200" dirty="0" smtClean="0"/>
              <a:t> </a:t>
            </a:r>
            <a:r>
              <a:rPr lang="en-US" sz="2200" dirty="0" err="1" smtClean="0"/>
              <a:t>tới</a:t>
            </a:r>
            <a:r>
              <a:rPr lang="en-US" sz="2200" dirty="0" smtClean="0"/>
              <a:t> 6 MHz</a:t>
            </a:r>
          </a:p>
          <a:p>
            <a:pPr>
              <a:lnSpc>
                <a:spcPct val="120000"/>
              </a:lnSpc>
            </a:pPr>
            <a:r>
              <a:rPr lang="en-US" sz="2200" b="1" dirty="0" err="1" smtClean="0"/>
              <a:t>Cấu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hình</a:t>
            </a:r>
            <a:r>
              <a:rPr lang="en-US" sz="2200" b="1" dirty="0" smtClean="0"/>
              <a:t> MIMO:</a:t>
            </a:r>
          </a:p>
          <a:p>
            <a:pPr lvl="1">
              <a:lnSpc>
                <a:spcPct val="120000"/>
              </a:lnSpc>
              <a:buFont typeface="Wingdings 2" pitchFamily="18" charset="2"/>
              <a:buChar char=""/>
            </a:pPr>
            <a:r>
              <a:rPr lang="en-US" sz="2200" dirty="0" smtClean="0"/>
              <a:t>MIMO 4x4</a:t>
            </a:r>
            <a:endParaRPr lang="en-US" sz="3200" dirty="0" smtClean="0"/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549275" y="374650"/>
            <a:ext cx="7513638" cy="563563"/>
          </a:xfrm>
        </p:spPr>
        <p:txBody>
          <a:bodyPr/>
          <a:lstStyle/>
          <a:p>
            <a:r>
              <a:rPr lang="en-US" sz="2400" b="1" dirty="0"/>
              <a:t>TRƯỜNG ĐẠI HỌC QUỐC TẾ BẮC HÀ</a:t>
            </a:r>
            <a:endParaRPr lang="en-US" sz="24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549564" y="1149639"/>
            <a:ext cx="79689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/>
              <a:t>Dự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án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nghiên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cứu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tạo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thử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nghệm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eNodeB</a:t>
            </a:r>
            <a:r>
              <a:rPr lang="en-US" sz="2800" b="1" dirty="0" smtClean="0"/>
              <a:t> 4G </a:t>
            </a:r>
            <a:r>
              <a:rPr lang="en-US" sz="2800" b="1" dirty="0" err="1" smtClean="0"/>
              <a:t>công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nghệ</a:t>
            </a:r>
            <a:r>
              <a:rPr lang="en-US" sz="2800" b="1" dirty="0" smtClean="0"/>
              <a:t> LTE _A </a:t>
            </a:r>
            <a:r>
              <a:rPr lang="en-US" sz="2800" b="1" dirty="0" err="1" smtClean="0"/>
              <a:t>loại</a:t>
            </a:r>
            <a:r>
              <a:rPr lang="en-US" sz="2800" b="1" dirty="0" smtClean="0"/>
              <a:t> </a:t>
            </a:r>
            <a:r>
              <a:rPr lang="en-US" sz="2800" b="1" dirty="0"/>
              <a:t>Pico cell </a:t>
            </a:r>
          </a:p>
        </p:txBody>
      </p:sp>
    </p:spTree>
    <p:extLst>
      <p:ext uri="{BB962C8B-B14F-4D97-AF65-F5344CB8AC3E}">
        <p14:creationId xmlns:p14="http://schemas.microsoft.com/office/powerpoint/2010/main" val="194343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245985" y="2349967"/>
            <a:ext cx="8898015" cy="393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 err="1" smtClean="0"/>
              <a:t>Số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lượng</a:t>
            </a:r>
            <a:r>
              <a:rPr lang="en-US" sz="2200" b="1" dirty="0" smtClean="0"/>
              <a:t> sector:</a:t>
            </a:r>
          </a:p>
          <a:p>
            <a:pPr lvl="1">
              <a:lnSpc>
                <a:spcPct val="120000"/>
              </a:lnSpc>
              <a:buFont typeface="Wingdings 2" pitchFamily="18" charset="2"/>
              <a:buChar char=""/>
            </a:pPr>
            <a:r>
              <a:rPr lang="en-US" sz="2000" dirty="0" smtClean="0"/>
              <a:t>3 sectors</a:t>
            </a:r>
          </a:p>
          <a:p>
            <a:pPr>
              <a:lnSpc>
                <a:spcPct val="120000"/>
              </a:lnSpc>
            </a:pPr>
            <a:r>
              <a:rPr lang="en-US" sz="2200" b="1" dirty="0" smtClean="0"/>
              <a:t>Duplexing:</a:t>
            </a:r>
          </a:p>
          <a:p>
            <a:pPr lvl="1">
              <a:lnSpc>
                <a:spcPct val="120000"/>
              </a:lnSpc>
              <a:buFont typeface="Wingdings 2" pitchFamily="18" charset="2"/>
              <a:buChar char=""/>
            </a:pPr>
            <a:r>
              <a:rPr lang="en-US" sz="2000" dirty="0" smtClean="0"/>
              <a:t>FDD</a:t>
            </a:r>
          </a:p>
          <a:p>
            <a:pPr marL="274320" lvl="1" indent="-274320">
              <a:lnSpc>
                <a:spcPct val="120000"/>
              </a:lnSpc>
              <a:buClr>
                <a:schemeClr val="accent3"/>
              </a:buClr>
              <a:buSzPct val="95000"/>
            </a:pPr>
            <a:r>
              <a:rPr lang="en-US" sz="2200" b="1" dirty="0" err="1" smtClean="0"/>
              <a:t>Dải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tần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hoạt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động</a:t>
            </a:r>
            <a:endParaRPr lang="en-US" sz="2200" b="1" dirty="0" smtClean="0"/>
          </a:p>
          <a:p>
            <a:pPr lvl="1">
              <a:lnSpc>
                <a:spcPct val="120000"/>
              </a:lnSpc>
              <a:buFont typeface="Wingdings 2" pitchFamily="18" charset="2"/>
              <a:buChar char=""/>
            </a:pPr>
            <a:r>
              <a:rPr lang="en-US" sz="2000" dirty="0" smtClean="0"/>
              <a:t>2100 MHz – 2700 MHz: 3 </a:t>
            </a:r>
            <a:r>
              <a:rPr lang="en-US" sz="2000" dirty="0" err="1" smtClean="0"/>
              <a:t>băng</a:t>
            </a:r>
            <a:r>
              <a:rPr lang="en-US" sz="2000" dirty="0" smtClean="0"/>
              <a:t> 20-MHz</a:t>
            </a:r>
          </a:p>
          <a:p>
            <a:pPr lvl="1">
              <a:lnSpc>
                <a:spcPct val="120000"/>
              </a:lnSpc>
              <a:buFont typeface="Wingdings 2" pitchFamily="18" charset="2"/>
              <a:buChar char=""/>
            </a:pPr>
            <a:r>
              <a:rPr lang="en-US" sz="2000" dirty="0" smtClean="0"/>
              <a:t>700 – 900 MHz: 2 </a:t>
            </a:r>
            <a:r>
              <a:rPr lang="en-US" sz="2000" dirty="0" err="1" smtClean="0"/>
              <a:t>băng</a:t>
            </a:r>
            <a:r>
              <a:rPr lang="en-US" sz="2000" dirty="0" smtClean="0"/>
              <a:t> 20-MHz </a:t>
            </a:r>
          </a:p>
          <a:p>
            <a:pPr>
              <a:lnSpc>
                <a:spcPct val="120000"/>
              </a:lnSpc>
            </a:pPr>
            <a:r>
              <a:rPr lang="en-US" sz="2200" b="1" dirty="0" err="1" smtClean="0"/>
              <a:t>Tốc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độ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dữ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liệu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tối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đa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cho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đường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xuống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và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đường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lên</a:t>
            </a:r>
            <a:r>
              <a:rPr lang="en-US" sz="2200" b="1" dirty="0" smtClean="0"/>
              <a:t>:</a:t>
            </a:r>
          </a:p>
          <a:p>
            <a:pPr lvl="1">
              <a:lnSpc>
                <a:spcPct val="120000"/>
              </a:lnSpc>
              <a:buFont typeface="Wingdings 2" pitchFamily="18" charset="2"/>
              <a:buChar char=""/>
            </a:pPr>
            <a:r>
              <a:rPr lang="en-US" sz="2000" dirty="0" err="1" smtClean="0"/>
              <a:t>Đường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xuống</a:t>
            </a:r>
            <a:r>
              <a:rPr lang="en-US" sz="2000" dirty="0" smtClean="0"/>
              <a:t> (DL): 512 </a:t>
            </a:r>
            <a:r>
              <a:rPr lang="en-US" sz="2000" dirty="0" err="1" smtClean="0"/>
              <a:t>Gbps</a:t>
            </a:r>
            <a:endParaRPr lang="en-US" sz="2000" dirty="0" smtClean="0"/>
          </a:p>
          <a:p>
            <a:pPr lvl="1">
              <a:lnSpc>
                <a:spcPct val="120000"/>
              </a:lnSpc>
              <a:buFont typeface="Wingdings 2" pitchFamily="18" charset="2"/>
              <a:buChar char=""/>
            </a:pPr>
            <a:r>
              <a:rPr lang="en-US" sz="2000" dirty="0" err="1" smtClean="0"/>
              <a:t>Đường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lên</a:t>
            </a:r>
            <a:r>
              <a:rPr lang="en-US" sz="2000" dirty="0" smtClean="0"/>
              <a:t> (UL): 320 Mbps</a:t>
            </a:r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549275" y="374650"/>
            <a:ext cx="7513638" cy="563563"/>
          </a:xfrm>
        </p:spPr>
        <p:txBody>
          <a:bodyPr/>
          <a:lstStyle/>
          <a:p>
            <a:r>
              <a:rPr lang="en-US" sz="2400" b="1" dirty="0"/>
              <a:t>TRƯỜNG ĐẠI HỌC QUỐC TẾ BẮC HÀ</a:t>
            </a:r>
            <a:endParaRPr lang="en-US" sz="24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549564" y="1149639"/>
            <a:ext cx="79689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/>
              <a:t>Dự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án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nghiên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cứu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tạo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thử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nghệm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eNodeB</a:t>
            </a:r>
            <a:r>
              <a:rPr lang="en-US" sz="2800" b="1" dirty="0" smtClean="0"/>
              <a:t> 4G </a:t>
            </a:r>
            <a:r>
              <a:rPr lang="en-US" sz="2800" b="1" dirty="0" err="1" smtClean="0"/>
              <a:t>công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nghệ</a:t>
            </a:r>
            <a:r>
              <a:rPr lang="en-US" sz="2800" b="1" dirty="0" smtClean="0"/>
              <a:t> LTE _A </a:t>
            </a:r>
            <a:r>
              <a:rPr lang="en-US" sz="2800" b="1" dirty="0" err="1" smtClean="0"/>
              <a:t>loại</a:t>
            </a:r>
            <a:r>
              <a:rPr lang="en-US" sz="2800" b="1" dirty="0" smtClean="0"/>
              <a:t> </a:t>
            </a:r>
            <a:r>
              <a:rPr lang="en-US" sz="2800" b="1" dirty="0"/>
              <a:t>Pico cell </a:t>
            </a:r>
          </a:p>
        </p:txBody>
      </p:sp>
    </p:spTree>
    <p:extLst>
      <p:ext uri="{BB962C8B-B14F-4D97-AF65-F5344CB8AC3E}">
        <p14:creationId xmlns:p14="http://schemas.microsoft.com/office/powerpoint/2010/main" val="194343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245985" y="2009874"/>
            <a:ext cx="8898015" cy="461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b="1" dirty="0" err="1" smtClean="0"/>
              <a:t>Số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lượng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người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sử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dụng</a:t>
            </a:r>
            <a:r>
              <a:rPr lang="en-US" sz="2600" b="1" dirty="0" smtClean="0"/>
              <a:t> VoIP </a:t>
            </a:r>
            <a:r>
              <a:rPr lang="en-US" sz="2600" b="1" dirty="0" err="1" smtClean="0"/>
              <a:t>đồng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thời</a:t>
            </a:r>
            <a:r>
              <a:rPr lang="en-US" sz="2600" b="1" dirty="0" smtClean="0"/>
              <a:t>:</a:t>
            </a:r>
          </a:p>
          <a:p>
            <a:pPr lvl="1">
              <a:lnSpc>
                <a:spcPct val="120000"/>
              </a:lnSpc>
              <a:buFont typeface="Wingdings 2" pitchFamily="18" charset="2"/>
              <a:buChar char="P"/>
            </a:pPr>
            <a:r>
              <a:rPr lang="en-US" sz="2600" dirty="0" smtClean="0"/>
              <a:t>  40 </a:t>
            </a:r>
            <a:r>
              <a:rPr lang="en-US" sz="2600" dirty="0" err="1" smtClean="0"/>
              <a:t>người</a:t>
            </a:r>
            <a:r>
              <a:rPr lang="en-US" sz="2600" dirty="0" smtClean="0"/>
              <a:t>/sector/MHz</a:t>
            </a:r>
          </a:p>
          <a:p>
            <a:pPr>
              <a:lnSpc>
                <a:spcPct val="120000"/>
              </a:lnSpc>
            </a:pPr>
            <a:r>
              <a:rPr lang="en-US" sz="2600" b="1" dirty="0" err="1" smtClean="0"/>
              <a:t>Công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suất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phát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tối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đa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trên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một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ăng</a:t>
            </a:r>
            <a:r>
              <a:rPr lang="en-US" sz="2600" b="1" dirty="0" smtClean="0"/>
              <a:t> ten </a:t>
            </a:r>
            <a:r>
              <a:rPr lang="en-US" sz="2600" b="1" dirty="0" err="1" smtClean="0"/>
              <a:t>cho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đường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xuống</a:t>
            </a:r>
            <a:r>
              <a:rPr lang="en-US" sz="2600" b="1" dirty="0" smtClean="0"/>
              <a:t>:</a:t>
            </a:r>
          </a:p>
          <a:p>
            <a:pPr lvl="1">
              <a:lnSpc>
                <a:spcPct val="130000"/>
              </a:lnSpc>
              <a:buFont typeface="Wingdings 2" pitchFamily="18" charset="2"/>
              <a:buChar char="P"/>
            </a:pPr>
            <a:r>
              <a:rPr lang="en-US" sz="2600" dirty="0" smtClean="0"/>
              <a:t>Micro Cell: 38 </a:t>
            </a:r>
            <a:r>
              <a:rPr lang="en-US" sz="2600" dirty="0" err="1" smtClean="0"/>
              <a:t>dBm</a:t>
            </a:r>
            <a:endParaRPr lang="en-US" sz="2600" dirty="0"/>
          </a:p>
          <a:p>
            <a:pPr lvl="1">
              <a:lnSpc>
                <a:spcPct val="130000"/>
              </a:lnSpc>
            </a:pPr>
            <a:r>
              <a:rPr lang="en-US" sz="2600" b="1" dirty="0" err="1" smtClean="0"/>
              <a:t>Độ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nhạy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máy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thu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đối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với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các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kênh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điều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khiển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và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dữ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liệu</a:t>
            </a:r>
            <a:r>
              <a:rPr lang="en-US" sz="2600" b="1" dirty="0" smtClean="0"/>
              <a:t>:</a:t>
            </a:r>
          </a:p>
          <a:p>
            <a:pPr lvl="1">
              <a:lnSpc>
                <a:spcPct val="130000"/>
              </a:lnSpc>
              <a:buFont typeface="Wingdings 2" pitchFamily="18" charset="2"/>
              <a:buChar char="P"/>
            </a:pPr>
            <a:r>
              <a:rPr lang="en-US" sz="2600" dirty="0" err="1" smtClean="0"/>
              <a:t>Kênh</a:t>
            </a:r>
            <a:r>
              <a:rPr lang="en-US" sz="2600" dirty="0" smtClean="0"/>
              <a:t> </a:t>
            </a:r>
            <a:r>
              <a:rPr lang="en-US" sz="2600" dirty="0" err="1" smtClean="0"/>
              <a:t>điều</a:t>
            </a:r>
            <a:r>
              <a:rPr lang="en-US" sz="2600" dirty="0" smtClean="0"/>
              <a:t> </a:t>
            </a:r>
            <a:r>
              <a:rPr lang="en-US" sz="2600" dirty="0" err="1" smtClean="0"/>
              <a:t>khiển</a:t>
            </a:r>
            <a:r>
              <a:rPr lang="en-US" sz="2600" dirty="0" smtClean="0"/>
              <a:t>: -117 </a:t>
            </a:r>
            <a:r>
              <a:rPr lang="en-US" sz="2600" dirty="0" err="1" smtClean="0"/>
              <a:t>dBm</a:t>
            </a:r>
            <a:endParaRPr lang="en-US" sz="2600" dirty="0" smtClean="0"/>
          </a:p>
          <a:p>
            <a:pPr lvl="1">
              <a:lnSpc>
                <a:spcPct val="130000"/>
              </a:lnSpc>
              <a:buFont typeface="Wingdings 2" pitchFamily="18" charset="2"/>
              <a:buChar char="P"/>
            </a:pPr>
            <a:r>
              <a:rPr lang="en-US" sz="2600" dirty="0" err="1" smtClean="0"/>
              <a:t>Kênh</a:t>
            </a:r>
            <a:r>
              <a:rPr lang="en-US" sz="2600" dirty="0" smtClean="0"/>
              <a:t> </a:t>
            </a:r>
            <a:r>
              <a:rPr lang="en-US" sz="2600" dirty="0" err="1" smtClean="0"/>
              <a:t>dữ</a:t>
            </a:r>
            <a:r>
              <a:rPr lang="en-US" sz="2600" dirty="0" smtClean="0"/>
              <a:t> </a:t>
            </a:r>
            <a:r>
              <a:rPr lang="en-US" sz="2600" dirty="0" err="1" smtClean="0"/>
              <a:t>liệu</a:t>
            </a:r>
            <a:r>
              <a:rPr lang="en-US" sz="2600" dirty="0" smtClean="0"/>
              <a:t>: -108 </a:t>
            </a:r>
            <a:r>
              <a:rPr lang="en-US" sz="2600" dirty="0" err="1" smtClean="0"/>
              <a:t>dBm</a:t>
            </a:r>
            <a:endParaRPr lang="en-US" sz="2600" dirty="0" smtClean="0"/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549275" y="374650"/>
            <a:ext cx="7513638" cy="563563"/>
          </a:xfrm>
        </p:spPr>
        <p:txBody>
          <a:bodyPr/>
          <a:lstStyle/>
          <a:p>
            <a:r>
              <a:rPr lang="en-US" sz="2400" b="1" dirty="0"/>
              <a:t>TRƯỜNG ĐẠI HỌC QUỐC TẾ BẮC HÀ</a:t>
            </a:r>
            <a:endParaRPr lang="en-US" sz="24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549564" y="1149639"/>
            <a:ext cx="79689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/>
              <a:t>Dự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án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nghiên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cứu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tạo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thử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nghệm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eNodeB</a:t>
            </a:r>
            <a:r>
              <a:rPr lang="en-US" sz="2800" b="1" dirty="0" smtClean="0"/>
              <a:t> 4G </a:t>
            </a:r>
            <a:r>
              <a:rPr lang="en-US" sz="2800" b="1" dirty="0" err="1" smtClean="0"/>
              <a:t>công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nghệ</a:t>
            </a:r>
            <a:r>
              <a:rPr lang="en-US" sz="2800" b="1" dirty="0" smtClean="0"/>
              <a:t> LTE _A </a:t>
            </a:r>
            <a:r>
              <a:rPr lang="en-US" sz="2800" b="1" dirty="0" err="1" smtClean="0"/>
              <a:t>loại</a:t>
            </a:r>
            <a:r>
              <a:rPr lang="en-US" sz="2800" b="1" dirty="0" smtClean="0"/>
              <a:t> </a:t>
            </a:r>
            <a:r>
              <a:rPr lang="en-US" sz="2800" b="1" dirty="0"/>
              <a:t>Pico cell </a:t>
            </a:r>
          </a:p>
        </p:txBody>
      </p:sp>
    </p:spTree>
    <p:extLst>
      <p:ext uri="{BB962C8B-B14F-4D97-AF65-F5344CB8AC3E}">
        <p14:creationId xmlns:p14="http://schemas.microsoft.com/office/powerpoint/2010/main" val="194343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245985" y="2346728"/>
            <a:ext cx="8898015" cy="3939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 err="1" smtClean="0"/>
              <a:t>Khoảng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cách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lớn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nhất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đối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với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các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kênh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điều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khiển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và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dữ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liệu</a:t>
            </a:r>
            <a:r>
              <a:rPr lang="en-US" sz="2200" b="1" dirty="0" smtClean="0"/>
              <a:t>:</a:t>
            </a:r>
          </a:p>
          <a:p>
            <a:pPr lvl="1">
              <a:lnSpc>
                <a:spcPct val="130000"/>
              </a:lnSpc>
              <a:buFont typeface="Wingdings 2" pitchFamily="18" charset="2"/>
              <a:buChar char="P"/>
            </a:pPr>
            <a:r>
              <a:rPr lang="en-US" sz="2200" dirty="0" err="1" smtClean="0"/>
              <a:t>Kênh</a:t>
            </a:r>
            <a:r>
              <a:rPr lang="en-US" sz="2200" dirty="0" smtClean="0"/>
              <a:t> </a:t>
            </a:r>
            <a:r>
              <a:rPr lang="en-US" sz="2200" dirty="0" err="1" smtClean="0"/>
              <a:t>điều</a:t>
            </a:r>
            <a:r>
              <a:rPr lang="en-US" sz="2200" dirty="0" smtClean="0"/>
              <a:t> </a:t>
            </a:r>
            <a:r>
              <a:rPr lang="en-US" sz="2200" dirty="0" err="1" smtClean="0"/>
              <a:t>khiển</a:t>
            </a:r>
            <a:r>
              <a:rPr lang="en-US" sz="2200" dirty="0" smtClean="0"/>
              <a:t>: ≤ 1,6 km (Micro Cell)</a:t>
            </a:r>
          </a:p>
          <a:p>
            <a:pPr lvl="1">
              <a:lnSpc>
                <a:spcPct val="130000"/>
              </a:lnSpc>
              <a:buFont typeface="Wingdings 2" pitchFamily="18" charset="2"/>
              <a:buChar char="P"/>
            </a:pPr>
            <a:r>
              <a:rPr lang="en-US" sz="2200" dirty="0" err="1" smtClean="0"/>
              <a:t>Kênh</a:t>
            </a:r>
            <a:r>
              <a:rPr lang="en-US" sz="2200" dirty="0" smtClean="0"/>
              <a:t> </a:t>
            </a:r>
            <a:r>
              <a:rPr lang="en-US" sz="2200" dirty="0" err="1" smtClean="0"/>
              <a:t>dữ</a:t>
            </a:r>
            <a:r>
              <a:rPr lang="en-US" sz="2200" dirty="0" smtClean="0"/>
              <a:t> </a:t>
            </a:r>
            <a:r>
              <a:rPr lang="en-US" sz="2200" dirty="0" err="1" smtClean="0"/>
              <a:t>liệu</a:t>
            </a:r>
            <a:r>
              <a:rPr lang="en-US" sz="2200" dirty="0" smtClean="0"/>
              <a:t>: ≤ 1,3 km	(Micro Cell)</a:t>
            </a:r>
          </a:p>
          <a:p>
            <a:pPr>
              <a:lnSpc>
                <a:spcPct val="120000"/>
              </a:lnSpc>
            </a:pPr>
            <a:r>
              <a:rPr lang="en-US" sz="2200" b="1" dirty="0" err="1" smtClean="0"/>
              <a:t>Hiệu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suất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phổ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tần</a:t>
            </a:r>
            <a:endParaRPr lang="en-US" sz="2200" b="1" dirty="0" smtClean="0"/>
          </a:p>
          <a:p>
            <a:pPr lvl="1">
              <a:lnSpc>
                <a:spcPct val="130000"/>
              </a:lnSpc>
              <a:buFont typeface="Wingdings 2" pitchFamily="18" charset="2"/>
              <a:buChar char="P"/>
            </a:pPr>
            <a:r>
              <a:rPr lang="en-US" sz="2200" dirty="0" smtClean="0"/>
              <a:t>	</a:t>
            </a:r>
            <a:r>
              <a:rPr lang="en-US" sz="2200" dirty="0" err="1" smtClean="0"/>
              <a:t>Đường</a:t>
            </a:r>
            <a:r>
              <a:rPr lang="en-US" sz="2200" dirty="0" smtClean="0"/>
              <a:t> </a:t>
            </a:r>
            <a:r>
              <a:rPr lang="en-US" sz="2200" dirty="0" err="1" smtClean="0"/>
              <a:t>xuống</a:t>
            </a:r>
            <a:r>
              <a:rPr lang="en-US" sz="2200" dirty="0" smtClean="0"/>
              <a:t> (DL): 30 bps/Hz</a:t>
            </a:r>
          </a:p>
          <a:p>
            <a:pPr lvl="1">
              <a:lnSpc>
                <a:spcPct val="130000"/>
              </a:lnSpc>
              <a:buFont typeface="Wingdings 2" pitchFamily="18" charset="2"/>
              <a:buChar char="P"/>
            </a:pPr>
            <a:r>
              <a:rPr lang="en-US" sz="2200" dirty="0" smtClean="0"/>
              <a:t>	</a:t>
            </a:r>
            <a:r>
              <a:rPr lang="en-US" sz="2200" dirty="0" err="1" smtClean="0"/>
              <a:t>Đường</a:t>
            </a:r>
            <a:r>
              <a:rPr lang="en-US" sz="2200" dirty="0" smtClean="0"/>
              <a:t> </a:t>
            </a:r>
            <a:r>
              <a:rPr lang="en-US" sz="2200" dirty="0" err="1" smtClean="0"/>
              <a:t>lên</a:t>
            </a:r>
            <a:r>
              <a:rPr lang="en-US" sz="2200" dirty="0" smtClean="0"/>
              <a:t> (UL): 15 bps/Hz				</a:t>
            </a:r>
          </a:p>
          <a:p>
            <a:pPr>
              <a:lnSpc>
                <a:spcPct val="130000"/>
              </a:lnSpc>
              <a:buFont typeface="Wingdings 2" pitchFamily="18" charset="2"/>
              <a:buChar char=""/>
            </a:pPr>
            <a:r>
              <a:rPr lang="en-US" sz="2200" b="1" dirty="0" err="1" smtClean="0"/>
              <a:t>Độ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trễ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đối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với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phía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điều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khiển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và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phía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người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sử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dụng</a:t>
            </a:r>
            <a:r>
              <a:rPr lang="en-US" sz="2200" b="1" dirty="0" smtClean="0"/>
              <a:t> :</a:t>
            </a:r>
          </a:p>
          <a:p>
            <a:pPr lvl="1">
              <a:lnSpc>
                <a:spcPct val="130000"/>
              </a:lnSpc>
              <a:buFont typeface="Wingdings 2" pitchFamily="18" charset="2"/>
              <a:buChar char="P"/>
            </a:pPr>
            <a:r>
              <a:rPr lang="en-US" sz="2200" dirty="0" err="1" smtClean="0"/>
              <a:t>Phía</a:t>
            </a:r>
            <a:r>
              <a:rPr lang="en-US" sz="2200" dirty="0" smtClean="0"/>
              <a:t> </a:t>
            </a:r>
            <a:r>
              <a:rPr lang="en-US" sz="2200" dirty="0" err="1" smtClean="0"/>
              <a:t>điều</a:t>
            </a:r>
            <a:r>
              <a:rPr lang="en-US" sz="2200" dirty="0" smtClean="0"/>
              <a:t> </a:t>
            </a:r>
            <a:r>
              <a:rPr lang="en-US" sz="2200" dirty="0" err="1" smtClean="0"/>
              <a:t>khiển</a:t>
            </a:r>
            <a:r>
              <a:rPr lang="en-US" sz="2200" dirty="0" smtClean="0"/>
              <a:t>:  &lt; 50 </a:t>
            </a:r>
            <a:r>
              <a:rPr lang="en-US" sz="2200" dirty="0" err="1" smtClean="0"/>
              <a:t>ms</a:t>
            </a:r>
            <a:endParaRPr lang="en-US" sz="2200" dirty="0" smtClean="0"/>
          </a:p>
          <a:p>
            <a:pPr lvl="1">
              <a:lnSpc>
                <a:spcPct val="130000"/>
              </a:lnSpc>
              <a:buFont typeface="Wingdings 2" pitchFamily="18" charset="2"/>
              <a:buChar char="P"/>
            </a:pPr>
            <a:r>
              <a:rPr lang="en-US" sz="2200" dirty="0" err="1" smtClean="0"/>
              <a:t>Phía</a:t>
            </a:r>
            <a:r>
              <a:rPr lang="en-US" sz="2200" dirty="0" smtClean="0"/>
              <a:t> </a:t>
            </a:r>
            <a:r>
              <a:rPr lang="en-US" sz="2200" dirty="0" err="1" smtClean="0"/>
              <a:t>người</a:t>
            </a:r>
            <a:r>
              <a:rPr lang="en-US" sz="2200" dirty="0" smtClean="0"/>
              <a:t> </a:t>
            </a:r>
            <a:r>
              <a:rPr lang="en-US" sz="2200" dirty="0" err="1" smtClean="0"/>
              <a:t>sử</a:t>
            </a:r>
            <a:r>
              <a:rPr lang="en-US" sz="2200" dirty="0" smtClean="0"/>
              <a:t> </a:t>
            </a:r>
            <a:r>
              <a:rPr lang="en-US" sz="2200" dirty="0" err="1" smtClean="0"/>
              <a:t>dụng</a:t>
            </a:r>
            <a:r>
              <a:rPr lang="en-US" sz="2200" dirty="0" smtClean="0"/>
              <a:t>: &lt; 5 </a:t>
            </a:r>
            <a:r>
              <a:rPr lang="en-US" sz="2200" dirty="0" err="1" smtClean="0"/>
              <a:t>ms</a:t>
            </a:r>
            <a:endParaRPr lang="en-US" sz="2200" dirty="0"/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549275" y="374650"/>
            <a:ext cx="7513638" cy="563563"/>
          </a:xfrm>
        </p:spPr>
        <p:txBody>
          <a:bodyPr/>
          <a:lstStyle/>
          <a:p>
            <a:r>
              <a:rPr lang="en-US" sz="2400" b="1" dirty="0"/>
              <a:t>TRƯỜNG ĐẠI HỌC QUỐC TẾ BẮC HÀ</a:t>
            </a:r>
            <a:endParaRPr lang="en-US" sz="24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549564" y="1149639"/>
            <a:ext cx="79689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/>
              <a:t>Dự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án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nghiên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cứu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tạo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thử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nghệm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eNodeB</a:t>
            </a:r>
            <a:r>
              <a:rPr lang="en-US" sz="2800" b="1" dirty="0" smtClean="0"/>
              <a:t> 4G </a:t>
            </a:r>
            <a:r>
              <a:rPr lang="en-US" sz="2800" b="1" dirty="0" err="1" smtClean="0"/>
              <a:t>công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nghệ</a:t>
            </a:r>
            <a:r>
              <a:rPr lang="en-US" sz="2800" b="1" dirty="0" smtClean="0"/>
              <a:t> LTE _A </a:t>
            </a:r>
            <a:r>
              <a:rPr lang="en-US" sz="2800" b="1" dirty="0" err="1" smtClean="0"/>
              <a:t>loại</a:t>
            </a:r>
            <a:r>
              <a:rPr lang="en-US" sz="2800" b="1" dirty="0" smtClean="0"/>
              <a:t> </a:t>
            </a:r>
            <a:r>
              <a:rPr lang="en-US" sz="2800" b="1" dirty="0"/>
              <a:t>Pico cell </a:t>
            </a:r>
          </a:p>
        </p:txBody>
      </p:sp>
    </p:spTree>
    <p:extLst>
      <p:ext uri="{BB962C8B-B14F-4D97-AF65-F5344CB8AC3E}">
        <p14:creationId xmlns:p14="http://schemas.microsoft.com/office/powerpoint/2010/main" val="194343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549275" y="374650"/>
            <a:ext cx="7513638" cy="563563"/>
          </a:xfrm>
        </p:spPr>
        <p:txBody>
          <a:bodyPr/>
          <a:lstStyle/>
          <a:p>
            <a:r>
              <a:rPr lang="en-US" sz="2400" b="1" dirty="0"/>
              <a:t>TRƯỜNG ĐẠI HỌC QUỐC TẾ BẮC HÀ</a:t>
            </a:r>
            <a:endParaRPr lang="en-US" sz="24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549564" y="1149639"/>
            <a:ext cx="79689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/>
              <a:t>Kiến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trúc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thống</a:t>
            </a:r>
            <a:endParaRPr lang="en-US" sz="28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762000" y="2133600"/>
            <a:ext cx="7848600" cy="4419600"/>
            <a:chOff x="762000" y="1905000"/>
            <a:chExt cx="7848600" cy="4648200"/>
          </a:xfrm>
        </p:grpSpPr>
        <p:sp>
          <p:nvSpPr>
            <p:cNvPr id="6" name="Rounded Rectangle 5"/>
            <p:cNvSpPr/>
            <p:nvPr/>
          </p:nvSpPr>
          <p:spPr>
            <a:xfrm>
              <a:off x="762000" y="1981200"/>
              <a:ext cx="7848600" cy="45720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r>
                <a:rPr lang="en-US" dirty="0" smtClean="0"/>
                <a:t>CPRI</a:t>
              </a:r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sz="2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eNodeB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066800" y="2362200"/>
              <a:ext cx="2971800" cy="34290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mtClean="0"/>
            </a:p>
            <a:p>
              <a:pPr algn="ctr"/>
              <a:endParaRPr lang="en-US" smtClean="0"/>
            </a:p>
            <a:p>
              <a:pPr algn="ctr"/>
              <a:endParaRPr lang="en-US" smtClean="0"/>
            </a:p>
            <a:p>
              <a:pPr algn="ctr"/>
              <a:endParaRPr lang="en-US" smtClean="0"/>
            </a:p>
            <a:p>
              <a:pPr algn="ctr"/>
              <a:endParaRPr lang="en-US" smtClean="0"/>
            </a:p>
            <a:p>
              <a:pPr algn="ctr"/>
              <a:endParaRPr lang="en-US" smtClean="0"/>
            </a:p>
            <a:p>
              <a:pPr algn="ctr"/>
              <a:r>
                <a:rPr lang="en-US" sz="2400" smtClean="0"/>
                <a:t> BBU</a:t>
              </a:r>
              <a:endParaRPr lang="en-US" sz="240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219200" y="3276600"/>
              <a:ext cx="1066800" cy="19812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CNT</a:t>
              </a:r>
            </a:p>
            <a:p>
              <a:pPr algn="ctr"/>
              <a:endParaRPr lang="en-US" smtClean="0"/>
            </a:p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447800" y="4419600"/>
              <a:ext cx="609600" cy="609600"/>
            </a:xfrm>
            <a:prstGeom prst="roundRect">
              <a:avLst>
                <a:gd name="adj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smtClean="0">
                  <a:latin typeface="Times New Roman" pitchFamily="18" charset="0"/>
                  <a:cs typeface="Times New Roman" pitchFamily="18" charset="0"/>
                </a:rPr>
                <a:t>APL</a:t>
              </a:r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895600" y="3276600"/>
              <a:ext cx="990600" cy="19812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BB</a:t>
              </a:r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181600" y="3581400"/>
              <a:ext cx="2667000" cy="13716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RRH</a:t>
              </a:r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181600" y="5029200"/>
              <a:ext cx="2667000" cy="14478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RRH</a:t>
              </a:r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410200" y="2286000"/>
              <a:ext cx="838200" cy="6096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TRX</a:t>
              </a:r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629400" y="2286000"/>
              <a:ext cx="838200" cy="6096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AMP</a:t>
              </a:r>
              <a:endParaRPr lang="en-US" dirty="0"/>
            </a:p>
          </p:txBody>
        </p:sp>
        <p:cxnSp>
          <p:nvCxnSpPr>
            <p:cNvPr id="15" name="Straight Arrow Connector 14"/>
            <p:cNvCxnSpPr>
              <a:stCxn id="13" idx="3"/>
              <a:endCxn id="14" idx="1"/>
            </p:cNvCxnSpPr>
            <p:nvPr/>
          </p:nvCxnSpPr>
          <p:spPr>
            <a:xfrm>
              <a:off x="6248400" y="2590800"/>
              <a:ext cx="381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lowchart: Merge 15"/>
            <p:cNvSpPr/>
            <p:nvPr/>
          </p:nvSpPr>
          <p:spPr>
            <a:xfrm>
              <a:off x="8001000" y="1905000"/>
              <a:ext cx="304800" cy="228600"/>
            </a:xfrm>
            <a:prstGeom prst="flowChartMerg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Merge 16"/>
            <p:cNvSpPr/>
            <p:nvPr/>
          </p:nvSpPr>
          <p:spPr>
            <a:xfrm>
              <a:off x="8001000" y="2209800"/>
              <a:ext cx="304800" cy="228600"/>
            </a:xfrm>
            <a:prstGeom prst="flowChartMerg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Merge 17"/>
            <p:cNvSpPr/>
            <p:nvPr/>
          </p:nvSpPr>
          <p:spPr>
            <a:xfrm>
              <a:off x="8077200" y="3429000"/>
              <a:ext cx="304800" cy="228600"/>
            </a:xfrm>
            <a:prstGeom prst="flowChartMerg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Merge 18"/>
            <p:cNvSpPr/>
            <p:nvPr/>
          </p:nvSpPr>
          <p:spPr>
            <a:xfrm>
              <a:off x="8077200" y="4953000"/>
              <a:ext cx="304800" cy="228600"/>
            </a:xfrm>
            <a:prstGeom prst="flowChartMerg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Merge 19"/>
            <p:cNvSpPr/>
            <p:nvPr/>
          </p:nvSpPr>
          <p:spPr>
            <a:xfrm>
              <a:off x="8077200" y="5638800"/>
              <a:ext cx="304800" cy="228600"/>
            </a:xfrm>
            <a:prstGeom prst="flowChartMerg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Merge 20"/>
            <p:cNvSpPr/>
            <p:nvPr/>
          </p:nvSpPr>
          <p:spPr>
            <a:xfrm>
              <a:off x="8077200" y="5257800"/>
              <a:ext cx="304800" cy="228600"/>
            </a:xfrm>
            <a:prstGeom prst="flowChartMerg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hape 25"/>
            <p:cNvCxnSpPr>
              <a:stCxn id="18" idx="2"/>
            </p:cNvCxnSpPr>
            <p:nvPr/>
          </p:nvCxnSpPr>
          <p:spPr>
            <a:xfrm rot="5400000">
              <a:off x="8001000" y="3505200"/>
              <a:ext cx="76200" cy="381000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hape 26"/>
            <p:cNvCxnSpPr/>
            <p:nvPr/>
          </p:nvCxnSpPr>
          <p:spPr>
            <a:xfrm rot="5400000">
              <a:off x="8001000" y="5029200"/>
              <a:ext cx="76200" cy="381000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Left-Right Arrow 23"/>
            <p:cNvSpPr/>
            <p:nvPr/>
          </p:nvSpPr>
          <p:spPr>
            <a:xfrm>
              <a:off x="2286000" y="4191000"/>
              <a:ext cx="609600" cy="228600"/>
            </a:xfrm>
            <a:prstGeom prst="left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hape 28"/>
            <p:cNvCxnSpPr/>
            <p:nvPr/>
          </p:nvCxnSpPr>
          <p:spPr>
            <a:xfrm rot="5400000">
              <a:off x="7924800" y="1981200"/>
              <a:ext cx="76200" cy="381000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hape 29"/>
            <p:cNvCxnSpPr/>
            <p:nvPr/>
          </p:nvCxnSpPr>
          <p:spPr>
            <a:xfrm rot="5400000">
              <a:off x="7924800" y="2286000"/>
              <a:ext cx="76200" cy="381000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hape 30"/>
            <p:cNvCxnSpPr/>
            <p:nvPr/>
          </p:nvCxnSpPr>
          <p:spPr>
            <a:xfrm rot="5400000">
              <a:off x="7924800" y="2667000"/>
              <a:ext cx="76200" cy="381000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lowchart: Merge 27"/>
            <p:cNvSpPr/>
            <p:nvPr/>
          </p:nvSpPr>
          <p:spPr>
            <a:xfrm>
              <a:off x="8001000" y="2971800"/>
              <a:ext cx="304800" cy="228600"/>
            </a:xfrm>
            <a:prstGeom prst="flowChartMerg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Merge 28"/>
            <p:cNvSpPr/>
            <p:nvPr/>
          </p:nvSpPr>
          <p:spPr>
            <a:xfrm>
              <a:off x="8001000" y="2590800"/>
              <a:ext cx="304800" cy="228600"/>
            </a:xfrm>
            <a:prstGeom prst="flowChartMerg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hape 33"/>
            <p:cNvCxnSpPr/>
            <p:nvPr/>
          </p:nvCxnSpPr>
          <p:spPr>
            <a:xfrm rot="5400000">
              <a:off x="7924800" y="3048000"/>
              <a:ext cx="76200" cy="381000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hape 34"/>
            <p:cNvCxnSpPr/>
            <p:nvPr/>
          </p:nvCxnSpPr>
          <p:spPr>
            <a:xfrm rot="5400000">
              <a:off x="8001000" y="3810000"/>
              <a:ext cx="76200" cy="381000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hape 35"/>
            <p:cNvCxnSpPr/>
            <p:nvPr/>
          </p:nvCxnSpPr>
          <p:spPr>
            <a:xfrm rot="5400000">
              <a:off x="8001000" y="4191000"/>
              <a:ext cx="76200" cy="381000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hape 36"/>
            <p:cNvCxnSpPr/>
            <p:nvPr/>
          </p:nvCxnSpPr>
          <p:spPr>
            <a:xfrm rot="5400000">
              <a:off x="8001000" y="4572000"/>
              <a:ext cx="76200" cy="381000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lowchart: Merge 33"/>
            <p:cNvSpPr/>
            <p:nvPr/>
          </p:nvSpPr>
          <p:spPr>
            <a:xfrm>
              <a:off x="8077200" y="3733800"/>
              <a:ext cx="304800" cy="228600"/>
            </a:xfrm>
            <a:prstGeom prst="flowChartMerg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Merge 34"/>
            <p:cNvSpPr/>
            <p:nvPr/>
          </p:nvSpPr>
          <p:spPr>
            <a:xfrm>
              <a:off x="8077200" y="4114800"/>
              <a:ext cx="304800" cy="228600"/>
            </a:xfrm>
            <a:prstGeom prst="flowChartMerg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Merge 35"/>
            <p:cNvSpPr/>
            <p:nvPr/>
          </p:nvSpPr>
          <p:spPr>
            <a:xfrm>
              <a:off x="8077200" y="4495800"/>
              <a:ext cx="304800" cy="228600"/>
            </a:xfrm>
            <a:prstGeom prst="flowChartMerg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hape 40"/>
            <p:cNvCxnSpPr/>
            <p:nvPr/>
          </p:nvCxnSpPr>
          <p:spPr>
            <a:xfrm rot="5400000">
              <a:off x="8001000" y="5334000"/>
              <a:ext cx="76200" cy="381000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hape 41"/>
            <p:cNvCxnSpPr/>
            <p:nvPr/>
          </p:nvCxnSpPr>
          <p:spPr>
            <a:xfrm rot="5400000">
              <a:off x="8001000" y="5715000"/>
              <a:ext cx="76200" cy="381000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hape 42"/>
            <p:cNvCxnSpPr/>
            <p:nvPr/>
          </p:nvCxnSpPr>
          <p:spPr>
            <a:xfrm rot="5400000">
              <a:off x="8001000" y="6096000"/>
              <a:ext cx="76200" cy="381000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lowchart: Merge 39"/>
            <p:cNvSpPr/>
            <p:nvPr/>
          </p:nvSpPr>
          <p:spPr>
            <a:xfrm>
              <a:off x="8077200" y="6019800"/>
              <a:ext cx="304800" cy="228600"/>
            </a:xfrm>
            <a:prstGeom prst="flowChartMerg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Left-Right Arrow 40"/>
            <p:cNvSpPr/>
            <p:nvPr/>
          </p:nvSpPr>
          <p:spPr>
            <a:xfrm>
              <a:off x="3886200" y="4267200"/>
              <a:ext cx="1295400" cy="228600"/>
            </a:xfrm>
            <a:prstGeom prst="left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4038600" y="2514600"/>
              <a:ext cx="1066800" cy="685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4038600" y="4114800"/>
              <a:ext cx="1143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038600" y="4953000"/>
              <a:ext cx="1143000" cy="1066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ounded Rectangle 44"/>
            <p:cNvSpPr/>
            <p:nvPr/>
          </p:nvSpPr>
          <p:spPr>
            <a:xfrm>
              <a:off x="5105400" y="2057400"/>
              <a:ext cx="2667000" cy="1371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r>
                <a:rPr lang="en-US" dirty="0" smtClean="0"/>
                <a:t>RRH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4343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549275" y="374650"/>
            <a:ext cx="7513638" cy="563563"/>
          </a:xfrm>
        </p:spPr>
        <p:txBody>
          <a:bodyPr/>
          <a:lstStyle/>
          <a:p>
            <a:r>
              <a:rPr lang="en-US" sz="2400" b="1" dirty="0"/>
              <a:t>TRƯỜNG ĐẠI HỌC QUỐC TẾ BẮC HÀ</a:t>
            </a:r>
            <a:endParaRPr lang="en-US" sz="24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549564" y="1149639"/>
            <a:ext cx="79689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/>
              <a:t>Dự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án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nghiên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cứu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tạo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thử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nghệm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eNodeB</a:t>
            </a:r>
            <a:r>
              <a:rPr lang="en-US" sz="2800" b="1" dirty="0" smtClean="0"/>
              <a:t> 4G </a:t>
            </a:r>
            <a:r>
              <a:rPr lang="en-US" sz="2800" b="1" dirty="0" err="1" smtClean="0"/>
              <a:t>công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nghệ</a:t>
            </a:r>
            <a:r>
              <a:rPr lang="en-US" sz="2800" b="1" dirty="0" smtClean="0"/>
              <a:t> LTE _A </a:t>
            </a:r>
            <a:r>
              <a:rPr lang="en-US" sz="2800" b="1" dirty="0" err="1" smtClean="0"/>
              <a:t>loại</a:t>
            </a:r>
            <a:r>
              <a:rPr lang="en-US" sz="2800" b="1" dirty="0" smtClean="0"/>
              <a:t> </a:t>
            </a:r>
            <a:r>
              <a:rPr lang="en-US" sz="2800" b="1" dirty="0"/>
              <a:t>Pico cell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9251" y="2133963"/>
            <a:ext cx="8229600" cy="454152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200" dirty="0" err="1" smtClean="0"/>
              <a:t>Máy</a:t>
            </a:r>
            <a:r>
              <a:rPr lang="en-US" sz="2200" dirty="0" smtClean="0"/>
              <a:t> </a:t>
            </a:r>
            <a:r>
              <a:rPr lang="en-US" sz="2200" dirty="0" err="1" smtClean="0"/>
              <a:t>thu</a:t>
            </a:r>
            <a:r>
              <a:rPr lang="en-US" sz="2200" dirty="0" smtClean="0"/>
              <a:t> </a:t>
            </a:r>
            <a:r>
              <a:rPr lang="en-US" sz="2200" dirty="0" err="1" smtClean="0"/>
              <a:t>phát</a:t>
            </a:r>
            <a:r>
              <a:rPr lang="en-US" sz="2200" dirty="0" smtClean="0"/>
              <a:t> RF </a:t>
            </a:r>
            <a:r>
              <a:rPr lang="en-US" sz="2200" dirty="0" err="1" smtClean="0"/>
              <a:t>được</a:t>
            </a:r>
            <a:r>
              <a:rPr lang="en-US" sz="2200" dirty="0" smtClean="0"/>
              <a:t> </a:t>
            </a:r>
            <a:r>
              <a:rPr lang="en-US" sz="2200" dirty="0" err="1" smtClean="0"/>
              <a:t>chế</a:t>
            </a:r>
            <a:r>
              <a:rPr lang="en-US" sz="2200" dirty="0" smtClean="0"/>
              <a:t> </a:t>
            </a:r>
            <a:r>
              <a:rPr lang="en-US" sz="2200" dirty="0" err="1" smtClean="0"/>
              <a:t>tạo</a:t>
            </a:r>
            <a:r>
              <a:rPr lang="en-US" sz="2200" dirty="0" smtClean="0"/>
              <a:t> </a:t>
            </a:r>
            <a:r>
              <a:rPr lang="en-US" sz="2200" dirty="0" err="1" smtClean="0"/>
              <a:t>với</a:t>
            </a:r>
            <a:r>
              <a:rPr lang="en-US" sz="2200" dirty="0" smtClean="0"/>
              <a:t> </a:t>
            </a:r>
            <a:r>
              <a:rPr lang="en-US" sz="2200" dirty="0" err="1" smtClean="0"/>
              <a:t>cấu</a:t>
            </a:r>
            <a:r>
              <a:rPr lang="en-US" sz="2200" dirty="0" smtClean="0"/>
              <a:t> </a:t>
            </a:r>
            <a:r>
              <a:rPr lang="en-US" sz="2200" dirty="0" err="1" smtClean="0"/>
              <a:t>hình</a:t>
            </a:r>
            <a:r>
              <a:rPr lang="en-US" sz="2200" dirty="0" smtClean="0"/>
              <a:t> MIMO 4x4</a:t>
            </a:r>
          </a:p>
        </p:txBody>
      </p:sp>
      <p:pic>
        <p:nvPicPr>
          <p:cNvPr id="6" name="Picture 2" descr="C:\Users\QUY\Desktop\Untitled-1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205" y="2670050"/>
            <a:ext cx="3726031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43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245985" y="2111517"/>
            <a:ext cx="8576135" cy="123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 err="1" smtClean="0"/>
              <a:t>Khối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băng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gốc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bao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gồm</a:t>
            </a:r>
            <a:r>
              <a:rPr lang="en-US" sz="2200" b="1" dirty="0" smtClean="0"/>
              <a:t> 2 </a:t>
            </a:r>
            <a:r>
              <a:rPr lang="en-US" sz="2200" b="1" dirty="0" err="1" smtClean="0"/>
              <a:t>khối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chính</a:t>
            </a:r>
            <a:r>
              <a:rPr lang="en-US" sz="2200" b="1" dirty="0" smtClean="0"/>
              <a:t>:</a:t>
            </a:r>
          </a:p>
          <a:p>
            <a:pPr lvl="1">
              <a:lnSpc>
                <a:spcPct val="120000"/>
              </a:lnSpc>
            </a:pPr>
            <a:r>
              <a:rPr lang="en-US" sz="2000" dirty="0" err="1" smtClean="0"/>
              <a:t>Khối</a:t>
            </a:r>
            <a:r>
              <a:rPr lang="en-US" sz="2000" dirty="0" smtClean="0"/>
              <a:t> </a:t>
            </a:r>
            <a:r>
              <a:rPr lang="en-US" sz="2000" dirty="0" err="1" smtClean="0"/>
              <a:t>băng</a:t>
            </a:r>
            <a:r>
              <a:rPr lang="en-US" sz="2000" dirty="0" smtClean="0"/>
              <a:t> </a:t>
            </a:r>
            <a:r>
              <a:rPr lang="en-US" sz="2000" dirty="0" err="1" smtClean="0"/>
              <a:t>gốc</a:t>
            </a:r>
            <a:r>
              <a:rPr lang="en-US" sz="2000" dirty="0" smtClean="0"/>
              <a:t> (Baseband hay BB)</a:t>
            </a:r>
          </a:p>
          <a:p>
            <a:pPr lvl="1">
              <a:lnSpc>
                <a:spcPct val="120000"/>
              </a:lnSpc>
            </a:pPr>
            <a:r>
              <a:rPr lang="en-US" sz="2000" dirty="0" err="1" smtClean="0"/>
              <a:t>Khối</a:t>
            </a:r>
            <a:r>
              <a:rPr lang="en-US" sz="2000" dirty="0" smtClean="0"/>
              <a:t> </a:t>
            </a:r>
            <a:r>
              <a:rPr lang="en-US" sz="2000" dirty="0" err="1" smtClean="0"/>
              <a:t>điều</a:t>
            </a:r>
            <a:r>
              <a:rPr lang="en-US" sz="2000" dirty="0" smtClean="0"/>
              <a:t> </a:t>
            </a:r>
            <a:r>
              <a:rPr lang="en-US" sz="2000" dirty="0" err="1" smtClean="0"/>
              <a:t>khiển</a:t>
            </a:r>
            <a:r>
              <a:rPr lang="en-US" sz="2000" dirty="0" smtClean="0"/>
              <a:t> (CNT),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gồm</a:t>
            </a:r>
            <a:r>
              <a:rPr lang="en-US" sz="2000" dirty="0" smtClean="0"/>
              <a:t> </a:t>
            </a:r>
            <a:r>
              <a:rPr lang="en-US" sz="2000" dirty="0" err="1" smtClean="0"/>
              <a:t>lớp</a:t>
            </a:r>
            <a:r>
              <a:rPr lang="en-US" sz="2000" dirty="0" smtClean="0"/>
              <a:t> </a:t>
            </a:r>
            <a:r>
              <a:rPr lang="en-US" sz="2000" dirty="0" err="1" smtClean="0"/>
              <a:t>ứng</a:t>
            </a:r>
            <a:r>
              <a:rPr lang="en-US" sz="2000" dirty="0" smtClean="0"/>
              <a:t> </a:t>
            </a:r>
            <a:r>
              <a:rPr lang="en-US" sz="2000" dirty="0" err="1" smtClean="0"/>
              <a:t>dụng</a:t>
            </a:r>
            <a:r>
              <a:rPr lang="en-US" sz="2000" dirty="0" smtClean="0"/>
              <a:t> (APL).</a:t>
            </a:r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549275" y="374650"/>
            <a:ext cx="7513638" cy="563563"/>
          </a:xfrm>
        </p:spPr>
        <p:txBody>
          <a:bodyPr/>
          <a:lstStyle/>
          <a:p>
            <a:r>
              <a:rPr lang="en-US" sz="2400" b="1" dirty="0"/>
              <a:t>TRƯỜNG ĐẠI HỌC QUỐC TẾ BẮC HÀ</a:t>
            </a:r>
            <a:endParaRPr lang="en-US" sz="24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549564" y="1149639"/>
            <a:ext cx="79689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/>
              <a:t>Dự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án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nghiên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cứu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tạo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thử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nghệm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eNodeB</a:t>
            </a:r>
            <a:r>
              <a:rPr lang="en-US" sz="2800" b="1" dirty="0" smtClean="0"/>
              <a:t> 4G </a:t>
            </a:r>
            <a:r>
              <a:rPr lang="en-US" sz="2800" b="1" dirty="0" err="1" smtClean="0"/>
              <a:t>công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nghệ</a:t>
            </a:r>
            <a:r>
              <a:rPr lang="en-US" sz="2800" b="1" dirty="0" smtClean="0"/>
              <a:t> LTE _A </a:t>
            </a:r>
            <a:r>
              <a:rPr lang="en-US" sz="2800" b="1" dirty="0" err="1" smtClean="0"/>
              <a:t>loại</a:t>
            </a:r>
            <a:r>
              <a:rPr lang="en-US" sz="2800" b="1" dirty="0" smtClean="0"/>
              <a:t> </a:t>
            </a:r>
            <a:r>
              <a:rPr lang="en-US" sz="2800" b="1" dirty="0"/>
              <a:t>Pico cell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63885" y="3808475"/>
            <a:ext cx="5181600" cy="2743200"/>
            <a:chOff x="1981200" y="3429000"/>
            <a:chExt cx="5181600" cy="2743200"/>
          </a:xfrm>
        </p:grpSpPr>
        <p:sp>
          <p:nvSpPr>
            <p:cNvPr id="6" name="Rounded Rectangle 5"/>
            <p:cNvSpPr/>
            <p:nvPr/>
          </p:nvSpPr>
          <p:spPr>
            <a:xfrm>
              <a:off x="2590800" y="3733800"/>
              <a:ext cx="1371600" cy="22098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BB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181600" y="3733800"/>
              <a:ext cx="1371600" cy="22098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CNT</a:t>
              </a:r>
            </a:p>
            <a:p>
              <a:pPr algn="ctr"/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562600" y="5257800"/>
              <a:ext cx="685800" cy="4572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latin typeface="Times New Roman" pitchFamily="18" charset="0"/>
                  <a:cs typeface="Times New Roman" pitchFamily="18" charset="0"/>
                </a:rPr>
                <a:t>APL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981200" y="3429000"/>
              <a:ext cx="5181600" cy="27432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mtClean="0"/>
            </a:p>
            <a:p>
              <a:pPr algn="ctr"/>
              <a:endParaRPr lang="en-US" smtClean="0"/>
            </a:p>
            <a:p>
              <a:pPr algn="ctr"/>
              <a:endParaRPr lang="en-US" smtClean="0"/>
            </a:p>
            <a:p>
              <a:pPr algn="ctr"/>
              <a:endParaRPr lang="en-US" smtClean="0"/>
            </a:p>
            <a:p>
              <a:pPr algn="ctr"/>
              <a:endParaRPr lang="en-US" smtClean="0"/>
            </a:p>
            <a:p>
              <a:pPr algn="ctr"/>
              <a:endParaRPr lang="en-US" smtClean="0"/>
            </a:p>
            <a:p>
              <a:pPr algn="ctr"/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BBU</a:t>
              </a: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Left-Right Arrow 9"/>
            <p:cNvSpPr/>
            <p:nvPr/>
          </p:nvSpPr>
          <p:spPr>
            <a:xfrm>
              <a:off x="3962400" y="4724400"/>
              <a:ext cx="1219200" cy="304800"/>
            </a:xfrm>
            <a:prstGeom prst="left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343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61gl">
  <a:themeElements>
    <a:clrScheme name="cdb2004161gl 1">
      <a:dk1>
        <a:srgbClr val="0D1259"/>
      </a:dk1>
      <a:lt1>
        <a:srgbClr val="FFFFFF"/>
      </a:lt1>
      <a:dk2>
        <a:srgbClr val="0E4AA2"/>
      </a:dk2>
      <a:lt2>
        <a:srgbClr val="C0C0C0"/>
      </a:lt2>
      <a:accent1>
        <a:srgbClr val="3191D3"/>
      </a:accent1>
      <a:accent2>
        <a:srgbClr val="81CFEB"/>
      </a:accent2>
      <a:accent3>
        <a:srgbClr val="FFFFFF"/>
      </a:accent3>
      <a:accent4>
        <a:srgbClr val="090E4B"/>
      </a:accent4>
      <a:accent5>
        <a:srgbClr val="ADC7E6"/>
      </a:accent5>
      <a:accent6>
        <a:srgbClr val="74BBD5"/>
      </a:accent6>
      <a:hlink>
        <a:srgbClr val="6FB7B7"/>
      </a:hlink>
      <a:folHlink>
        <a:srgbClr val="DCCA42"/>
      </a:folHlink>
    </a:clrScheme>
    <a:fontScheme name="cdb2004161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61gl 1">
        <a:dk1>
          <a:srgbClr val="0D1259"/>
        </a:dk1>
        <a:lt1>
          <a:srgbClr val="FFFFFF"/>
        </a:lt1>
        <a:dk2>
          <a:srgbClr val="0E4AA2"/>
        </a:dk2>
        <a:lt2>
          <a:srgbClr val="C0C0C0"/>
        </a:lt2>
        <a:accent1>
          <a:srgbClr val="3191D3"/>
        </a:accent1>
        <a:accent2>
          <a:srgbClr val="81CFEB"/>
        </a:accent2>
        <a:accent3>
          <a:srgbClr val="FFFFFF"/>
        </a:accent3>
        <a:accent4>
          <a:srgbClr val="090E4B"/>
        </a:accent4>
        <a:accent5>
          <a:srgbClr val="ADC7E6"/>
        </a:accent5>
        <a:accent6>
          <a:srgbClr val="74BBD5"/>
        </a:accent6>
        <a:hlink>
          <a:srgbClr val="6FB7B7"/>
        </a:hlink>
        <a:folHlink>
          <a:srgbClr val="DCCA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1gl 2">
        <a:dk1>
          <a:srgbClr val="542F81"/>
        </a:dk1>
        <a:lt1>
          <a:srgbClr val="FFFFFF"/>
        </a:lt1>
        <a:dk2>
          <a:srgbClr val="0E4AA2"/>
        </a:dk2>
        <a:lt2>
          <a:srgbClr val="C0C0C0"/>
        </a:lt2>
        <a:accent1>
          <a:srgbClr val="2B59D9"/>
        </a:accent1>
        <a:accent2>
          <a:srgbClr val="EFA441"/>
        </a:accent2>
        <a:accent3>
          <a:srgbClr val="FFFFFF"/>
        </a:accent3>
        <a:accent4>
          <a:srgbClr val="46276D"/>
        </a:accent4>
        <a:accent5>
          <a:srgbClr val="ACB5E9"/>
        </a:accent5>
        <a:accent6>
          <a:srgbClr val="D9943A"/>
        </a:accent6>
        <a:hlink>
          <a:srgbClr val="63C398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1gl 3">
        <a:dk1>
          <a:srgbClr val="0E3558"/>
        </a:dk1>
        <a:lt1>
          <a:srgbClr val="FFFFFF"/>
        </a:lt1>
        <a:dk2>
          <a:srgbClr val="006666"/>
        </a:dk2>
        <a:lt2>
          <a:srgbClr val="969696"/>
        </a:lt2>
        <a:accent1>
          <a:srgbClr val="E3BE05"/>
        </a:accent1>
        <a:accent2>
          <a:srgbClr val="4BC77A"/>
        </a:accent2>
        <a:accent3>
          <a:srgbClr val="FFFFFF"/>
        </a:accent3>
        <a:accent4>
          <a:srgbClr val="0A2C4A"/>
        </a:accent4>
        <a:accent5>
          <a:srgbClr val="EFDBAA"/>
        </a:accent5>
        <a:accent6>
          <a:srgbClr val="43B46E"/>
        </a:accent6>
        <a:hlink>
          <a:srgbClr val="CC33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2466</TotalTime>
  <Words>1005</Words>
  <Application>Microsoft Office PowerPoint</Application>
  <PresentationFormat>On-screen Show (4:3)</PresentationFormat>
  <Paragraphs>216</Paragraphs>
  <Slides>21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cdb2004161gl</vt:lpstr>
      <vt:lpstr>Image</vt:lpstr>
      <vt:lpstr>PowerPoint Presentation</vt:lpstr>
      <vt:lpstr>TRƯỜNG ĐẠI HỌC QUỐC TẾ BẮC HÀ</vt:lpstr>
      <vt:lpstr>TRƯỜNG ĐẠI HỌC QUỐC TẾ BẮC HÀ</vt:lpstr>
      <vt:lpstr>TRƯỜNG ĐẠI HỌC QUỐC TẾ BẮC HÀ</vt:lpstr>
      <vt:lpstr>TRƯỜNG ĐẠI HỌC QUỐC TẾ BẮC HÀ</vt:lpstr>
      <vt:lpstr>TRƯỜNG ĐẠI HỌC QUỐC TẾ BẮC HÀ</vt:lpstr>
      <vt:lpstr>TRƯỜNG ĐẠI HỌC QUỐC TẾ BẮC HÀ</vt:lpstr>
      <vt:lpstr>TRƯỜNG ĐẠI HỌC QUỐC TẾ BẮC HÀ</vt:lpstr>
      <vt:lpstr>TRƯỜNG ĐẠI HỌC QUỐC TẾ BẮC HÀ</vt:lpstr>
      <vt:lpstr>TRƯỜNG ĐẠI HỌC QUỐC TẾ BẮC HÀ</vt:lpstr>
      <vt:lpstr>TRƯỜNG ĐẠI HỌC QUỐC TẾ BẮC HÀ</vt:lpstr>
      <vt:lpstr>Phụ lục: Một số công việc đã thực hiện </vt:lpstr>
      <vt:lpstr>Phụ lục: Một số công việc đã thực hiện </vt:lpstr>
      <vt:lpstr>Phụ lục: Một số công việc đã thực hiện</vt:lpstr>
      <vt:lpstr>Phụ lục: Một số công việc đã thực hiện</vt:lpstr>
      <vt:lpstr>Phụ lục: Một số công việc đã thực hiện</vt:lpstr>
      <vt:lpstr>Phụ lục: Một số công việc đã thực hiện</vt:lpstr>
      <vt:lpstr>Phụ lục: Một số công việc đã thực hiện</vt:lpstr>
      <vt:lpstr>Phụ lục: Một số công việc đã thực hiện</vt:lpstr>
      <vt:lpstr>Phụ lục: Một số công việc đã thực hiện</vt:lpstr>
      <vt:lpstr>Phụ lục: Một số công việc đã thực hiện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Home</dc:creator>
  <cp:lastModifiedBy>Sky123.Org</cp:lastModifiedBy>
  <cp:revision>440</cp:revision>
  <cp:lastPrinted>2014-03-24T08:47:21Z</cp:lastPrinted>
  <dcterms:created xsi:type="dcterms:W3CDTF">2010-05-11T05:20:58Z</dcterms:created>
  <dcterms:modified xsi:type="dcterms:W3CDTF">2019-09-20T15:05:38Z</dcterms:modified>
</cp:coreProperties>
</file>